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</p:sldIdLst>
  <p:sldSz cx="10080625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2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zh-TW" sz="1800" b="0" strike="noStrike" spc="-1">
                <a:solidFill>
                  <a:schemeClr val="dk1"/>
                </a:solidFill>
                <a:latin typeface="Arial"/>
              </a:rPr>
              <a:t>請按這裡移動投影片</a:t>
            </a: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請按這裡編輯備註格式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&lt;頁首&gt;</a:t>
            </a:r>
          </a:p>
        </p:txBody>
      </p:sp>
      <p:sp>
        <p:nvSpPr>
          <p:cNvPr id="44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46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DFC2A51C-8398-483C-8158-BA6A6830F280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720" y="685800"/>
            <a:ext cx="5036760" cy="3427200"/>
          </a:xfrm>
          <a:prstGeom prst="rect">
            <a:avLst/>
          </a:prstGeom>
          <a:ln w="0">
            <a:noFill/>
          </a:ln>
        </p:spPr>
      </p:sp>
      <p:sp>
        <p:nvSpPr>
          <p:cNvPr id="64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情境細節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Pull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Prod Tag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開發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Push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dev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SIT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720" y="685800"/>
            <a:ext cx="5036760" cy="3427200"/>
          </a:xfrm>
          <a:prstGeom prst="rect">
            <a:avLst/>
          </a:prstGeom>
          <a:ln w="0">
            <a:noFill/>
          </a:ln>
        </p:spPr>
      </p:sp>
      <p:sp>
        <p:nvSpPr>
          <p:cNvPr id="64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情境細節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退回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Pull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Prod Tag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補上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B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Push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B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B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dev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SIT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(A+B)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還原回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Prod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B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再次測試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(B)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上版至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Prod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再次測試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(B+A)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720" y="685800"/>
            <a:ext cx="5036760" cy="3427200"/>
          </a:xfrm>
          <a:prstGeom prst="rect">
            <a:avLst/>
          </a:prstGeom>
          <a:ln w="0">
            <a:noFill/>
          </a:ln>
        </p:spPr>
      </p:sp>
      <p:sp>
        <p:nvSpPr>
          <p:cNvPr id="65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情境細節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退回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Pull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Prod Tag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補上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C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Push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C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直接打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Tag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測試通過進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Prod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C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dev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(A+B+C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還原回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Prod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C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再次測試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(C+A)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88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65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3" name="PlaceHolder 3"/>
          <p:cNvSpPr>
            <a:spLocks noGrp="1"/>
          </p:cNvSpPr>
          <p:nvPr>
            <p:ph type="sldNum" idx="7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7F80A29-FF44-4BC2-BCA2-09E2A351AF5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96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AAB0DA4-342D-49C6-B2B6-655664CD2B0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03F6094-DC21-4F05-98BC-4D1B2FFFD07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EB9001F-3F88-4467-9E16-177F4440AC09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56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912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56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912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49AD7C2-8EF5-4748-9538-AF5B02CBCBD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012D011-234C-4140-9163-468CFEB89192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9D29A96-5919-4101-9A9C-D94ADAA581C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4558C7F-12A6-4169-8D6E-98694D1FFD1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8F7D671-B5C0-4C4C-A9F8-3A648EBC7FC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73600"/>
            <a:ext cx="907200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85C7BB1-6826-4526-BE40-4BF29924D5F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7FE2AB5-757D-468A-946A-26DB4389572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717D28E-5D8F-42DD-9A45-007F0FCB9B2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865C0BF-DCB6-4447-B8E6-05DF301EAF0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 t="-965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ftr" idx="1"/>
          </p:nvPr>
        </p:nvSpPr>
        <p:spPr>
          <a:xfrm>
            <a:off x="3444120" y="6356520"/>
            <a:ext cx="31896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sldNum" idx="2"/>
          </p:nvPr>
        </p:nvSpPr>
        <p:spPr>
          <a:xfrm>
            <a:off x="7224480" y="6356520"/>
            <a:ext cx="234972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ACEACF81-1BC1-4AF2-A8E7-62EACB0467D1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504000" y="6356520"/>
            <a:ext cx="234972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strike="noStrike" spc="-1">
                <a:solidFill>
                  <a:schemeClr val="dk1"/>
                </a:solidFill>
                <a:latin typeface="Arial"/>
              </a:rPr>
              <a:t>請按這裡編輯題名文字格式</a:t>
            </a: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800" b="0" strike="noStrike" spc="-1">
                <a:solidFill>
                  <a:schemeClr val="dk1"/>
                </a:solidFill>
                <a:latin typeface="Arial"/>
              </a:rPr>
              <a:t>請按這裡編輯大綱文字格式</a:t>
            </a:r>
            <a:endParaRPr lang="en-US" sz="2800" b="0" strike="noStrike" spc="-1">
              <a:solidFill>
                <a:schemeClr val="dk1"/>
              </a:solidFill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2000" b="0" strike="noStrike" spc="-1">
                <a:solidFill>
                  <a:schemeClr val="dk1"/>
                </a:solidFill>
                <a:latin typeface="Arial"/>
              </a:rPr>
              <a:t>第二個大綱層次</a:t>
            </a:r>
            <a:endParaRPr lang="en-US" sz="2000" b="0" strike="noStrike" spc="-1">
              <a:solidFill>
                <a:schemeClr val="dk1"/>
              </a:solidFill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chemeClr val="dk1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chemeClr val="dk1"/>
              </a:solidFill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chemeClr val="dk1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chemeClr val="dk1"/>
              </a:solidFill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chemeClr val="dk1"/>
                </a:solidFill>
                <a:latin typeface="Arial"/>
              </a:rPr>
              <a:t>第五個大綱層次</a:t>
            </a:r>
            <a:endParaRPr lang="en-US" sz="2000" b="0" strike="noStrike" spc="-1">
              <a:solidFill>
                <a:schemeClr val="dk1"/>
              </a:solidFill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chemeClr val="dk1"/>
                </a:solidFill>
                <a:latin typeface="Arial"/>
              </a:rPr>
              <a:t>第六個大綱層次</a:t>
            </a:r>
            <a:endParaRPr lang="en-US" sz="2000" b="0" strike="noStrike" spc="-1">
              <a:solidFill>
                <a:schemeClr val="dk1"/>
              </a:solidFill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chemeClr val="dk1"/>
                </a:solidFill>
                <a:latin typeface="Arial"/>
              </a:rPr>
              <a:t>第七個大綱層次</a:t>
            </a:r>
            <a:endParaRPr lang="en-US" sz="20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steven@ibm.com" TargetMode="External"/><Relationship Id="rId2" Type="http://schemas.openxmlformats.org/officeDocument/2006/relationships/hyperlink" Target="mailto:xxxx@notes.scsb.com.tw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yshuang@notes.scsb.com.tw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mailto:xxxx@notes.scsb.com.tw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圖片 3" descr="一張含有 圓形, 圖形, 平面設計, 標誌 的圖片&#10;&#10;自動產生的描述"/>
          <p:cNvPicPr/>
          <p:nvPr/>
        </p:nvPicPr>
        <p:blipFill>
          <a:blip r:embed="rId2"/>
          <a:stretch/>
        </p:blipFill>
        <p:spPr>
          <a:xfrm>
            <a:off x="-994320" y="187200"/>
            <a:ext cx="6103440" cy="6105960"/>
          </a:xfrm>
          <a:prstGeom prst="rect">
            <a:avLst/>
          </a:prstGeom>
          <a:ln w="0">
            <a:noFill/>
          </a:ln>
        </p:spPr>
      </p:pic>
      <p:sp>
        <p:nvSpPr>
          <p:cNvPr id="48" name="Google Shape;1345;p45"/>
          <p:cNvSpPr/>
          <p:nvPr/>
        </p:nvSpPr>
        <p:spPr>
          <a:xfrm rot="10800000" flipV="1">
            <a:off x="2882520" y="383760"/>
            <a:ext cx="6687000" cy="461160"/>
          </a:xfrm>
          <a:prstGeom prst="homePlate">
            <a:avLst>
              <a:gd name="adj" fmla="val 50000"/>
            </a:avLst>
          </a:prstGeom>
          <a:solidFill>
            <a:srgbClr val="C00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微軟正黑體"/>
              <a:ea typeface="微軟正黑體"/>
            </a:endParaRPr>
          </a:p>
        </p:txBody>
      </p:sp>
      <p:pic>
        <p:nvPicPr>
          <p:cNvPr id="49" name="圖形 7" descr="燈泡"/>
          <p:cNvPicPr/>
          <p:nvPr/>
        </p:nvPicPr>
        <p:blipFill>
          <a:blip r:embed="rId3"/>
          <a:stretch/>
        </p:blipFill>
        <p:spPr>
          <a:xfrm rot="10800000">
            <a:off x="6376680" y="723960"/>
            <a:ext cx="1860840" cy="1860840"/>
          </a:xfrm>
          <a:prstGeom prst="rect">
            <a:avLst/>
          </a:prstGeom>
          <a:ln w="0">
            <a:noFill/>
          </a:ln>
        </p:spPr>
      </p:pic>
      <p:pic>
        <p:nvPicPr>
          <p:cNvPr id="50" name="圖片 2" descr="一張含有 動物玩偶, 豬, 玩具, 存錢筒 的圖片&#10;&#10;自動產生的描述"/>
          <p:cNvPicPr/>
          <p:nvPr/>
        </p:nvPicPr>
        <p:blipFill>
          <a:blip r:embed="rId4"/>
          <a:stretch/>
        </p:blipFill>
        <p:spPr>
          <a:xfrm>
            <a:off x="717840" y="2226960"/>
            <a:ext cx="2613600" cy="2637360"/>
          </a:xfrm>
          <a:prstGeom prst="rect">
            <a:avLst/>
          </a:prstGeom>
          <a:ln w="0">
            <a:noFill/>
          </a:ln>
        </p:spPr>
      </p:pic>
      <p:pic>
        <p:nvPicPr>
          <p:cNvPr id="51" name="圖形 9" descr="配有手機和計算機的筆記型電腦"/>
          <p:cNvPicPr/>
          <p:nvPr/>
        </p:nvPicPr>
        <p:blipFill>
          <a:blip r:embed="rId5"/>
          <a:stretch/>
        </p:blipFill>
        <p:spPr>
          <a:xfrm>
            <a:off x="5058720" y="4308840"/>
            <a:ext cx="1577520" cy="1585440"/>
          </a:xfrm>
          <a:prstGeom prst="rect">
            <a:avLst/>
          </a:prstGeom>
          <a:ln w="0">
            <a:noFill/>
          </a:ln>
        </p:spPr>
      </p:pic>
      <p:pic>
        <p:nvPicPr>
          <p:cNvPr id="52" name="圖形 10" descr="舉起手的機器人"/>
          <p:cNvPicPr/>
          <p:nvPr/>
        </p:nvPicPr>
        <p:blipFill>
          <a:blip r:embed="rId6"/>
          <a:stretch/>
        </p:blipFill>
        <p:spPr>
          <a:xfrm>
            <a:off x="8413560" y="4281480"/>
            <a:ext cx="1360440" cy="1356120"/>
          </a:xfrm>
          <a:prstGeom prst="rect">
            <a:avLst/>
          </a:prstGeom>
          <a:ln w="0">
            <a:noFill/>
          </a:ln>
        </p:spPr>
      </p:pic>
      <p:sp>
        <p:nvSpPr>
          <p:cNvPr id="53" name="Google Shape;1346;p45"/>
          <p:cNvSpPr/>
          <p:nvPr/>
        </p:nvSpPr>
        <p:spPr>
          <a:xfrm>
            <a:off x="4247640" y="376560"/>
            <a:ext cx="4978440" cy="46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01600" tIns="201600" rIns="201600" bIns="2016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SCSB-</a:t>
            </a:r>
            <a:r>
              <a:rPr lang="zh-TW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南區資訊開發中心</a:t>
            </a: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(ITDC)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" name="圖片 13" descr="一張含有 圖形, 符號, 美工圖案, 設計 的圖片&#10;&#10;自動產生的描述"/>
          <p:cNvPicPr/>
          <p:nvPr/>
        </p:nvPicPr>
        <p:blipFill>
          <a:blip r:embed="rId7"/>
          <a:stretch/>
        </p:blipFill>
        <p:spPr>
          <a:xfrm>
            <a:off x="6906600" y="4633200"/>
            <a:ext cx="1350000" cy="894960"/>
          </a:xfrm>
          <a:prstGeom prst="rect">
            <a:avLst/>
          </a:prstGeom>
          <a:ln w="0">
            <a:noFill/>
          </a:ln>
        </p:spPr>
      </p:pic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825440" y="2168640"/>
            <a:ext cx="5253840" cy="22338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0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CICD </a:t>
            </a:r>
            <a:r>
              <a:rPr lang="zh-TW" sz="40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建置流程</a:t>
            </a:r>
            <a:endParaRPr lang="en-US" sz="40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CICD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申請流程 –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GitLab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帳號申請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文字方塊 8"/>
          <p:cNvSpPr/>
          <p:nvPr/>
        </p:nvSpPr>
        <p:spPr>
          <a:xfrm>
            <a:off x="257760" y="779400"/>
            <a:ext cx="8793720" cy="760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提供以下資料南區資訊開發中心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Gitlab Group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帳號資料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文字方塊 9"/>
          <p:cNvSpPr/>
          <p:nvPr/>
        </p:nvSpPr>
        <p:spPr>
          <a:xfrm>
            <a:off x="257760" y="2784960"/>
            <a:ext cx="879372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457200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 startAt="2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開發工程師帳號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77" name="表格 11"/>
          <p:cNvGraphicFramePr/>
          <p:nvPr/>
        </p:nvGraphicFramePr>
        <p:xfrm>
          <a:off x="307440" y="1548720"/>
          <a:ext cx="8958240" cy="1192440"/>
        </p:xfrm>
        <a:graphic>
          <a:graphicData uri="http://schemas.openxmlformats.org/drawingml/2006/table">
            <a:tbl>
              <a:tblPr/>
              <a:tblGrid>
                <a:gridCol w="324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2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9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Group 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名稱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系統中</a:t>
                      </a: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/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英文名稱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系統類別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科名稱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1. 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使用向服務處申請的系統代號。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2. 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建議格式 </a:t>
                      </a:r>
                      <a:r>
                        <a:rPr lang="en-US" sz="14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[</a:t>
                      </a:r>
                      <a:r>
                        <a:rPr lang="zh-TW" sz="14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專案名稱</a:t>
                      </a:r>
                      <a:r>
                        <a:rPr lang="en-US" sz="14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]_[</a:t>
                      </a:r>
                      <a:r>
                        <a:rPr lang="zh-TW" sz="14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系統名稱</a:t>
                      </a:r>
                      <a:r>
                        <a:rPr lang="en-US" sz="14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]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3. 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範例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: ncbs_cgl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cgl/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新核心總帳系統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Jar, Vue, Container…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例如：應用規劃科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8" name="表格 12"/>
          <p:cNvGraphicFramePr/>
          <p:nvPr/>
        </p:nvGraphicFramePr>
        <p:xfrm>
          <a:off x="307440" y="3123360"/>
          <a:ext cx="8958600" cy="1192440"/>
        </p:xfrm>
        <a:graphic>
          <a:graphicData uri="http://schemas.openxmlformats.org/drawingml/2006/table">
            <a:tbl>
              <a:tblPr/>
              <a:tblGrid>
                <a:gridCol w="2245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5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7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Gitlab 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帳號名稱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帳號姓名 </a:t>
                      </a: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/ 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員編</a:t>
                      </a: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(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數量</a:t>
                      </a: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) / 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廠商名稱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Email  / 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本行聯絡窗口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160">
                <a:tc>
                  <a:txBody>
                    <a:bodyPr/>
                    <a:lstStyle/>
                    <a:p>
                      <a:pPr marL="343080" indent="-343080" defTabSz="91440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本行：員工編號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343080" indent="-343080" defTabSz="91440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廠商：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steven_001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marL="343080" indent="-343080" defTabSz="109728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本行：行員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_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黃育盛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_XXXXX 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343080" indent="-343080" defTabSz="109728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廠商：廠商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_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史提芬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_001_IBM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marL="343080" indent="-343080" defTabSz="109728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本行：</a:t>
                      </a:r>
                      <a:r>
                        <a:rPr lang="en-US" sz="1600" b="0" u="sng" strike="noStrike" spc="-1">
                          <a:solidFill>
                            <a:srgbClr val="0000FF"/>
                          </a:solidFill>
                          <a:uFillTx/>
                          <a:latin typeface="微軟正黑體"/>
                          <a:ea typeface="微軟正黑體"/>
                          <a:hlinkClick r:id="rId2"/>
                        </a:rPr>
                        <a:t>xxxx@notes.scsb.com.tw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343080" indent="-343080" defTabSz="109728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廠商：</a:t>
                      </a:r>
                      <a:r>
                        <a:rPr lang="en-US" sz="1600" b="0" u="sng" strike="noStrike" spc="-1">
                          <a:solidFill>
                            <a:srgbClr val="0000FF"/>
                          </a:solidFill>
                          <a:uFillTx/>
                          <a:latin typeface="微軟正黑體"/>
                          <a:ea typeface="微軟正黑體"/>
                          <a:hlinkClick r:id="rId3"/>
                        </a:rPr>
                        <a:t>steven@ibm.com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 / 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黃育盛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/xxxx@notes.scsb.com.tw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9" name="表格 13"/>
          <p:cNvGraphicFramePr/>
          <p:nvPr/>
        </p:nvGraphicFramePr>
        <p:xfrm>
          <a:off x="307440" y="4697640"/>
          <a:ext cx="8958600" cy="1192440"/>
        </p:xfrm>
        <a:graphic>
          <a:graphicData uri="http://schemas.openxmlformats.org/drawingml/2006/table">
            <a:tbl>
              <a:tblPr/>
              <a:tblGrid>
                <a:gridCol w="2245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5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7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Gitlab 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帳號名稱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權限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Email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160">
                <a:tc>
                  <a:txBody>
                    <a:bodyPr/>
                    <a:lstStyle/>
                    <a:p>
                      <a:pPr marL="343080" indent="-343080" defTabSz="91440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員工編號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343080" indent="-343080" defTabSz="91440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員工編號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marL="343080" indent="-343080" defTabSz="109728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Maintainer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，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6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職等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(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含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)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以上。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343080" indent="-343080" defTabSz="109728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Owner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，科長 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or 7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職等以上。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marL="343080" indent="-343080" defTabSz="109728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en-US" sz="1600" b="0" u="sng" strike="noStrike" spc="-1">
                          <a:solidFill>
                            <a:srgbClr val="0000FF"/>
                          </a:solidFill>
                          <a:uFillTx/>
                          <a:latin typeface="微軟正黑體"/>
                          <a:ea typeface="微軟正黑體"/>
                          <a:hlinkClick r:id="rId4"/>
                        </a:rPr>
                        <a:t>yshuang@notes.scsb.com.tw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343080" indent="-343080" defTabSz="109728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ben@notes.scsb.com.tw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0" name="文字方塊 14"/>
          <p:cNvSpPr/>
          <p:nvPr/>
        </p:nvSpPr>
        <p:spPr>
          <a:xfrm>
            <a:off x="257760" y="4315680"/>
            <a:ext cx="879372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514440" indent="-51444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 startAt="3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管理者帳號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文字方塊 15"/>
          <p:cNvSpPr/>
          <p:nvPr/>
        </p:nvSpPr>
        <p:spPr>
          <a:xfrm>
            <a:off x="257760" y="5955120"/>
            <a:ext cx="74437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lang="zh-TW" sz="1800" b="0" strike="noStrike" spc="-1">
                <a:solidFill>
                  <a:schemeClr val="dk1"/>
                </a:solidFill>
                <a:highlight>
                  <a:srgbClr val="FFFF00"/>
                </a:highlight>
                <a:latin typeface="Arial"/>
              </a:rPr>
              <a:t>帳號建立完畢後，提供預設密碼登入後修改。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CICD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申請流程 –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Jenkins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帳號申請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1"/>
          <p:cNvSpPr>
            <a:spLocks noGrp="1"/>
          </p:cNvSpPr>
          <p:nvPr>
            <p:ph/>
          </p:nvPr>
        </p:nvSpPr>
        <p:spPr>
          <a:xfrm>
            <a:off x="257760" y="951120"/>
            <a:ext cx="9071640" cy="4556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-3240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提供以下資料南區資訊開發中心</a:t>
            </a: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Jenkins 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系統資訊</a:t>
            </a: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Jenkins 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帳號</a:t>
            </a: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</p:txBody>
      </p:sp>
      <p:graphicFrame>
        <p:nvGraphicFramePr>
          <p:cNvPr id="84" name="表格 7"/>
          <p:cNvGraphicFramePr/>
          <p:nvPr>
            <p:extLst>
              <p:ext uri="{D42A27DB-BD31-4B8C-83A1-F6EECF244321}">
                <p14:modId xmlns:p14="http://schemas.microsoft.com/office/powerpoint/2010/main" val="3890279122"/>
              </p:ext>
            </p:extLst>
          </p:nvPr>
        </p:nvGraphicFramePr>
        <p:xfrm>
          <a:off x="241200" y="1798200"/>
          <a:ext cx="8958240" cy="1192440"/>
        </p:xfrm>
        <a:graphic>
          <a:graphicData uri="http://schemas.openxmlformats.org/drawingml/2006/table">
            <a:tbl>
              <a:tblPr/>
              <a:tblGrid>
                <a:gridCol w="1838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3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申請環境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系統名稱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服務名稱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Pipeline ID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微軟正黑體"/>
                          <a:ea typeface="微軟正黑體"/>
                        </a:rPr>
                        <a:t>Dev/Stage/Prod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同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Gitlab Group Name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範例 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: ncbs_ach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zh-TW" sz="1600" b="0" strike="noStrike" spc="-1" dirty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同 </a:t>
                      </a:r>
                      <a:r>
                        <a:rPr lang="en-US" sz="1600" b="0" strike="noStrike" spc="-1" dirty="0" err="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Gitlab</a:t>
                      </a:r>
                      <a:r>
                        <a:rPr lang="en-US" sz="1600" b="0" strike="noStrike" spc="-1" dirty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 </a:t>
                      </a:r>
                      <a:r>
                        <a:rPr lang="zh-TW" sz="1600" b="0" strike="noStrike" spc="-1" dirty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系統名稱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zh-TW" sz="1600" b="0" strike="noStrike" spc="-1" dirty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範例 </a:t>
                      </a:r>
                      <a:r>
                        <a:rPr lang="en-US" sz="1600" b="0" strike="noStrike" spc="-1" dirty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: ach-log 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zh-TW" altLang="zh-TW" sz="1600" b="0" strike="noStrike" spc="-1" dirty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同 </a:t>
                      </a:r>
                      <a:r>
                        <a:rPr lang="en-US" altLang="zh-TW" sz="1600" b="0" strike="noStrike" spc="-1" dirty="0" err="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Gitlab</a:t>
                      </a:r>
                      <a:r>
                        <a:rPr lang="en-US" altLang="zh-TW" sz="1600" b="0" strike="noStrike" spc="-1" dirty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 </a:t>
                      </a:r>
                      <a:r>
                        <a:rPr lang="zh-TW" altLang="zh-TW" sz="1600" b="0" strike="noStrike" spc="-1" dirty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系統名稱</a:t>
                      </a:r>
                      <a:endParaRPr lang="en-US" altLang="zh-TW" sz="1600" b="0" strike="noStrike" spc="-1" dirty="0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zh-TW" sz="1600" b="0" strike="noStrike" spc="-1" dirty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範例 </a:t>
                      </a:r>
                      <a:r>
                        <a:rPr lang="en-US" sz="1600" b="0" strike="noStrike" spc="-1" dirty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: ach-log 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5" name="表格 1"/>
          <p:cNvGraphicFramePr/>
          <p:nvPr/>
        </p:nvGraphicFramePr>
        <p:xfrm>
          <a:off x="257760" y="3837600"/>
          <a:ext cx="8958600" cy="1192440"/>
        </p:xfrm>
        <a:graphic>
          <a:graphicData uri="http://schemas.openxmlformats.org/drawingml/2006/table">
            <a:tbl>
              <a:tblPr/>
              <a:tblGrid>
                <a:gridCol w="2245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5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7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Jenkins 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帳號名稱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帳號姓名 </a:t>
                      </a: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/ 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員編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Email  / 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本行聯絡窗口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員工編號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黃育盛 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/ XXXXX 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0" u="sng" strike="noStrike" spc="-1">
                          <a:solidFill>
                            <a:srgbClr val="0000FF"/>
                          </a:solidFill>
                          <a:uFillTx/>
                          <a:latin typeface="微軟正黑體"/>
                          <a:ea typeface="微軟正黑體"/>
                          <a:hlinkClick r:id="rId2"/>
                        </a:rPr>
                        <a:t>xxxx@notes.scsb.com.tw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CICD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申請流程 – 防火牆申請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87" name="表格 2"/>
          <p:cNvGraphicFramePr/>
          <p:nvPr/>
        </p:nvGraphicFramePr>
        <p:xfrm>
          <a:off x="257760" y="1203840"/>
          <a:ext cx="9437400" cy="2224800"/>
        </p:xfrm>
        <a:graphic>
          <a:graphicData uri="http://schemas.openxmlformats.org/drawingml/2006/table">
            <a:tbl>
              <a:tblPr/>
              <a:tblGrid>
                <a:gridCol w="1594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794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服務名稱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主機名稱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IP Address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Port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URL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Gitlab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DDPSG01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10.21.109.110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443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ddpsg01.cbsd.scsb.com.tw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Jenkins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DDPSJ01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10.21.109.120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443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ddpsj01.cbsd.scsb.com.tw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Nexus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DDPSN01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10.21.114.105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443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ddpsn01.cbsd.scsb.com.tw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Harbor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DOCPH01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10.21.107.151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443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docph01.cbsd.scsb.com.tw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Redmine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DDPSR01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10.21.109.130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443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ddpsr01.cbsd.scsb.com.tw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8" name="表格 4"/>
          <p:cNvGraphicFramePr/>
          <p:nvPr/>
        </p:nvGraphicFramePr>
        <p:xfrm>
          <a:off x="257760" y="3702960"/>
          <a:ext cx="6394320" cy="2224800"/>
        </p:xfrm>
        <a:graphic>
          <a:graphicData uri="http://schemas.openxmlformats.org/drawingml/2006/table">
            <a:tbl>
              <a:tblPr/>
              <a:tblGrid>
                <a:gridCol w="1577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2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4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服務名稱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工作站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AP Server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Gitlab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chemeClr val="dk1"/>
                        </a:solidFill>
                        <a:latin typeface="IBM Plex Sans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Jenkins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 (Port:22</a:t>
                      </a:r>
                      <a:r>
                        <a:rPr lang="zh-TW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，</a:t>
                      </a: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Jenkins</a:t>
                      </a:r>
                      <a:r>
                        <a:rPr lang="zh-TW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部署</a:t>
                      </a: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)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Nexus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chemeClr val="dk1"/>
                        </a:solidFill>
                        <a:latin typeface="IBM Plex Sans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Harbor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chemeClr val="dk1"/>
                        </a:solidFill>
                        <a:latin typeface="IBM Plex Sans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Redmine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chemeClr val="dk1"/>
                        </a:solidFill>
                        <a:latin typeface="IBM Plex Sans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9" name="文字方塊 5"/>
          <p:cNvSpPr/>
          <p:nvPr/>
        </p:nvSpPr>
        <p:spPr>
          <a:xfrm>
            <a:off x="159480" y="788760"/>
            <a:ext cx="879372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CICD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裝置清單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GitLab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版控：權限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文字方塊 5"/>
          <p:cNvSpPr/>
          <p:nvPr/>
        </p:nvSpPr>
        <p:spPr>
          <a:xfrm>
            <a:off x="196200" y="838080"/>
            <a:ext cx="8793720" cy="4663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Dev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環境的 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GitLab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800280" lvl="1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Developer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身分：廠商、本行工程師。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任務建立分支、上傳程式碼到分支、分支合併請求。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800280" lvl="1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Maintainer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身分：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6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職等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(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含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)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以上。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任務 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Allow Merge Request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同意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Merge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前，必須確認第三方套件無風險、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checkmax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無風險、做程式碼檢查。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800280" lvl="1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Owner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身分：科長或科長指定 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7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職等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(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含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)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以上擔任。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上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UAT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前建立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Tag id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，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notes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流程必須將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Tag id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寫入需求單。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Stage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環境的 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Gitlab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800280" lvl="1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Owner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服務處資管科同仁。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GitLab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版控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Commit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規則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3" name="圖片 14"/>
          <p:cNvPicPr/>
          <p:nvPr/>
        </p:nvPicPr>
        <p:blipFill>
          <a:blip r:embed="rId2"/>
          <a:stretch/>
        </p:blipFill>
        <p:spPr>
          <a:xfrm>
            <a:off x="162720" y="1104120"/>
            <a:ext cx="9712440" cy="4649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版控流程情境一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95" name="圓角矩形 10"/>
          <p:cNvSpPr/>
          <p:nvPr/>
        </p:nvSpPr>
        <p:spPr>
          <a:xfrm>
            <a:off x="626040" y="195768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Tag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圓角矩形 11"/>
          <p:cNvSpPr/>
          <p:nvPr/>
        </p:nvSpPr>
        <p:spPr>
          <a:xfrm>
            <a:off x="617040" y="254952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Prod.ver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圓角矩形 1"/>
          <p:cNvSpPr/>
          <p:nvPr/>
        </p:nvSpPr>
        <p:spPr>
          <a:xfrm>
            <a:off x="1738800" y="215784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圓角矩形 10"/>
          <p:cNvSpPr/>
          <p:nvPr/>
        </p:nvSpPr>
        <p:spPr>
          <a:xfrm>
            <a:off x="2505600" y="195768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圓角矩形 11"/>
          <p:cNvSpPr/>
          <p:nvPr/>
        </p:nvSpPr>
        <p:spPr>
          <a:xfrm>
            <a:off x="2496600" y="254952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local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圓角矩形 1"/>
          <p:cNvSpPr/>
          <p:nvPr/>
        </p:nvSpPr>
        <p:spPr>
          <a:xfrm>
            <a:off x="3627360" y="215784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圓角矩形 10"/>
          <p:cNvSpPr/>
          <p:nvPr/>
        </p:nvSpPr>
        <p:spPr>
          <a:xfrm>
            <a:off x="4428720" y="195768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圓角矩形 11"/>
          <p:cNvSpPr/>
          <p:nvPr/>
        </p:nvSpPr>
        <p:spPr>
          <a:xfrm>
            <a:off x="4419720" y="254952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向右箭號 3"/>
          <p:cNvSpPr/>
          <p:nvPr/>
        </p:nvSpPr>
        <p:spPr>
          <a:xfrm>
            <a:off x="1633320" y="250416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04" name="圓角矩形 1"/>
          <p:cNvSpPr/>
          <p:nvPr/>
        </p:nvSpPr>
        <p:spPr>
          <a:xfrm>
            <a:off x="5568480" y="212904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圓角矩形 10"/>
          <p:cNvSpPr/>
          <p:nvPr/>
        </p:nvSpPr>
        <p:spPr>
          <a:xfrm>
            <a:off x="6365160" y="19735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dev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圓角矩形 11"/>
          <p:cNvSpPr/>
          <p:nvPr/>
        </p:nvSpPr>
        <p:spPr>
          <a:xfrm>
            <a:off x="6356160" y="25653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向右箭號 3"/>
          <p:cNvSpPr/>
          <p:nvPr/>
        </p:nvSpPr>
        <p:spPr>
          <a:xfrm>
            <a:off x="3541320" y="250308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08" name="向右箭號 3"/>
          <p:cNvSpPr/>
          <p:nvPr/>
        </p:nvSpPr>
        <p:spPr>
          <a:xfrm>
            <a:off x="5463000" y="247464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09" name="圓角矩形 1"/>
          <p:cNvSpPr/>
          <p:nvPr/>
        </p:nvSpPr>
        <p:spPr>
          <a:xfrm>
            <a:off x="3053520" y="39250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圓角矩形 10"/>
          <p:cNvSpPr/>
          <p:nvPr/>
        </p:nvSpPr>
        <p:spPr>
          <a:xfrm>
            <a:off x="3850200" y="37692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圓角矩形 11"/>
          <p:cNvSpPr/>
          <p:nvPr/>
        </p:nvSpPr>
        <p:spPr>
          <a:xfrm>
            <a:off x="3841200" y="43610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向右箭號 3"/>
          <p:cNvSpPr/>
          <p:nvPr/>
        </p:nvSpPr>
        <p:spPr>
          <a:xfrm>
            <a:off x="2948040" y="42703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13" name="PlaceHolder 1"/>
          <p:cNvSpPr/>
          <p:nvPr/>
        </p:nvSpPr>
        <p:spPr>
          <a:xfrm>
            <a:off x="1113840" y="1053000"/>
            <a:ext cx="8334720" cy="51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單張需求開發：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拉正式環境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( Prod. Tag)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版本建置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Branch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1"/>
          <p:cNvSpPr/>
          <p:nvPr/>
        </p:nvSpPr>
        <p:spPr>
          <a:xfrm>
            <a:off x="321480" y="4650840"/>
            <a:ext cx="9505080" cy="1553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情境細節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Pull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Prod Tag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開發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Push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dev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SIT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圓角矩形 1"/>
          <p:cNvSpPr/>
          <p:nvPr/>
        </p:nvSpPr>
        <p:spPr>
          <a:xfrm>
            <a:off x="5865120" y="414144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圓角矩形 1"/>
          <p:cNvSpPr/>
          <p:nvPr/>
        </p:nvSpPr>
        <p:spPr>
          <a:xfrm>
            <a:off x="5865120" y="376920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向右箭號 3"/>
          <p:cNvSpPr/>
          <p:nvPr/>
        </p:nvSpPr>
        <p:spPr>
          <a:xfrm>
            <a:off x="7444440" y="247788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18" name="向右箭號 3"/>
          <p:cNvSpPr/>
          <p:nvPr/>
        </p:nvSpPr>
        <p:spPr>
          <a:xfrm>
            <a:off x="4929480" y="427320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19" name="圓角矩形 1"/>
          <p:cNvSpPr/>
          <p:nvPr/>
        </p:nvSpPr>
        <p:spPr>
          <a:xfrm>
            <a:off x="8375040" y="2329560"/>
            <a:ext cx="632520" cy="4136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圓角矩形 1"/>
          <p:cNvSpPr/>
          <p:nvPr/>
        </p:nvSpPr>
        <p:spPr>
          <a:xfrm>
            <a:off x="8375040" y="195768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圓角矩形 10"/>
          <p:cNvSpPr/>
          <p:nvPr/>
        </p:nvSpPr>
        <p:spPr>
          <a:xfrm>
            <a:off x="1886760" y="37692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圓角矩形 11"/>
          <p:cNvSpPr/>
          <p:nvPr/>
        </p:nvSpPr>
        <p:spPr>
          <a:xfrm>
            <a:off x="1877760" y="43610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23" name="肘形接點 10"/>
          <p:cNvCxnSpPr>
            <a:stCxn id="119" idx="2"/>
            <a:endCxn id="121" idx="0"/>
          </p:cNvCxnSpPr>
          <p:nvPr/>
        </p:nvCxnSpPr>
        <p:spPr>
          <a:xfrm rot="5400000">
            <a:off x="5022720" y="100800"/>
            <a:ext cx="1026360" cy="631116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124" name="圓角矩形 1"/>
          <p:cNvSpPr/>
          <p:nvPr/>
        </p:nvSpPr>
        <p:spPr>
          <a:xfrm>
            <a:off x="5074560" y="3035520"/>
            <a:ext cx="1126800" cy="4100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圓角矩形 1"/>
          <p:cNvSpPr/>
          <p:nvPr/>
        </p:nvSpPr>
        <p:spPr>
          <a:xfrm>
            <a:off x="6668280" y="3590640"/>
            <a:ext cx="2770200" cy="118512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無需求情境下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: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main branch = Prod. Ver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有需求開發情境下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: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main branch = </a:t>
            </a: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先上線的版本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版控流程情境二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27" name="PlaceHolder 1"/>
          <p:cNvSpPr/>
          <p:nvPr/>
        </p:nvSpPr>
        <p:spPr>
          <a:xfrm>
            <a:off x="432360" y="4377600"/>
            <a:ext cx="9357840" cy="1690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情境細節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退回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Pull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調整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Push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dev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SIT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再次測試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1"/>
          <p:cNvSpPr/>
          <p:nvPr/>
        </p:nvSpPr>
        <p:spPr>
          <a:xfrm>
            <a:off x="913680" y="832680"/>
            <a:ext cx="8660520" cy="78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單張需求開發：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測試的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測試不通過，退回後重新修改送測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圓角矩形 1"/>
          <p:cNvSpPr/>
          <p:nvPr/>
        </p:nvSpPr>
        <p:spPr>
          <a:xfrm>
            <a:off x="183240" y="231084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圓角矩形 1"/>
          <p:cNvSpPr/>
          <p:nvPr/>
        </p:nvSpPr>
        <p:spPr>
          <a:xfrm>
            <a:off x="183240" y="193860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圓角矩形 10"/>
          <p:cNvSpPr/>
          <p:nvPr/>
        </p:nvSpPr>
        <p:spPr>
          <a:xfrm>
            <a:off x="1657080" y="193284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圓角矩形 11"/>
          <p:cNvSpPr/>
          <p:nvPr/>
        </p:nvSpPr>
        <p:spPr>
          <a:xfrm>
            <a:off x="1648080" y="252468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圓角矩形 1"/>
          <p:cNvSpPr/>
          <p:nvPr/>
        </p:nvSpPr>
        <p:spPr>
          <a:xfrm>
            <a:off x="2769480" y="213300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圓角矩形 10"/>
          <p:cNvSpPr/>
          <p:nvPr/>
        </p:nvSpPr>
        <p:spPr>
          <a:xfrm>
            <a:off x="3536640" y="193284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圓角矩形 11"/>
          <p:cNvSpPr/>
          <p:nvPr/>
        </p:nvSpPr>
        <p:spPr>
          <a:xfrm>
            <a:off x="3527640" y="252468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local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圓角矩形 1"/>
          <p:cNvSpPr/>
          <p:nvPr/>
        </p:nvSpPr>
        <p:spPr>
          <a:xfrm>
            <a:off x="4658400" y="213300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圓角矩形 10"/>
          <p:cNvSpPr/>
          <p:nvPr/>
        </p:nvSpPr>
        <p:spPr>
          <a:xfrm>
            <a:off x="5459400" y="193284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圓角矩形 11"/>
          <p:cNvSpPr/>
          <p:nvPr/>
        </p:nvSpPr>
        <p:spPr>
          <a:xfrm>
            <a:off x="5450400" y="252468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向右箭號 3"/>
          <p:cNvSpPr/>
          <p:nvPr/>
        </p:nvSpPr>
        <p:spPr>
          <a:xfrm>
            <a:off x="2664000" y="24793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40" name="圓角矩形 1"/>
          <p:cNvSpPr/>
          <p:nvPr/>
        </p:nvSpPr>
        <p:spPr>
          <a:xfrm>
            <a:off x="6599520" y="210456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圓角矩形 10"/>
          <p:cNvSpPr/>
          <p:nvPr/>
        </p:nvSpPr>
        <p:spPr>
          <a:xfrm>
            <a:off x="7396200" y="194904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dev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圓角矩形 11"/>
          <p:cNvSpPr/>
          <p:nvPr/>
        </p:nvSpPr>
        <p:spPr>
          <a:xfrm>
            <a:off x="7387200" y="254088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向右箭號 3"/>
          <p:cNvSpPr/>
          <p:nvPr/>
        </p:nvSpPr>
        <p:spPr>
          <a:xfrm>
            <a:off x="4572000" y="247860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44" name="向右箭號 3"/>
          <p:cNvSpPr/>
          <p:nvPr/>
        </p:nvSpPr>
        <p:spPr>
          <a:xfrm>
            <a:off x="6493680" y="245016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45" name="圓角矩形 1"/>
          <p:cNvSpPr/>
          <p:nvPr/>
        </p:nvSpPr>
        <p:spPr>
          <a:xfrm>
            <a:off x="6626520" y="382752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圓角矩形 10"/>
          <p:cNvSpPr/>
          <p:nvPr/>
        </p:nvSpPr>
        <p:spPr>
          <a:xfrm>
            <a:off x="7423200" y="36720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圓角矩形 11"/>
          <p:cNvSpPr/>
          <p:nvPr/>
        </p:nvSpPr>
        <p:spPr>
          <a:xfrm>
            <a:off x="7414200" y="42638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向右箭號 3"/>
          <p:cNvSpPr/>
          <p:nvPr/>
        </p:nvSpPr>
        <p:spPr>
          <a:xfrm>
            <a:off x="6520680" y="41731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49" name="圓角矩形 1"/>
          <p:cNvSpPr/>
          <p:nvPr/>
        </p:nvSpPr>
        <p:spPr>
          <a:xfrm>
            <a:off x="8982360" y="404640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圓角矩形 1"/>
          <p:cNvSpPr/>
          <p:nvPr/>
        </p:nvSpPr>
        <p:spPr>
          <a:xfrm>
            <a:off x="8982360" y="367452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向右箭號 3"/>
          <p:cNvSpPr/>
          <p:nvPr/>
        </p:nvSpPr>
        <p:spPr>
          <a:xfrm>
            <a:off x="8475120" y="2453400"/>
            <a:ext cx="402120" cy="284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52" name="向右箭號 3"/>
          <p:cNvSpPr/>
          <p:nvPr/>
        </p:nvSpPr>
        <p:spPr>
          <a:xfrm>
            <a:off x="8502120" y="4176000"/>
            <a:ext cx="375120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53" name="圓角矩形 1"/>
          <p:cNvSpPr/>
          <p:nvPr/>
        </p:nvSpPr>
        <p:spPr>
          <a:xfrm>
            <a:off x="8982360" y="2305080"/>
            <a:ext cx="632520" cy="4136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圓角矩形 1"/>
          <p:cNvSpPr/>
          <p:nvPr/>
        </p:nvSpPr>
        <p:spPr>
          <a:xfrm>
            <a:off x="8982360" y="193284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圓角矩形 10"/>
          <p:cNvSpPr/>
          <p:nvPr/>
        </p:nvSpPr>
        <p:spPr>
          <a:xfrm>
            <a:off x="5459400" y="36720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圓角矩形 11"/>
          <p:cNvSpPr/>
          <p:nvPr/>
        </p:nvSpPr>
        <p:spPr>
          <a:xfrm>
            <a:off x="5450400" y="42638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57" name="肘形接點 81"/>
          <p:cNvCxnSpPr>
            <a:stCxn id="153" idx="2"/>
            <a:endCxn id="155" idx="0"/>
          </p:cNvCxnSpPr>
          <p:nvPr/>
        </p:nvCxnSpPr>
        <p:spPr>
          <a:xfrm rot="5400000">
            <a:off x="7148880" y="1522800"/>
            <a:ext cx="953640" cy="334584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158" name="圓角矩形 1"/>
          <p:cNvSpPr/>
          <p:nvPr/>
        </p:nvSpPr>
        <p:spPr>
          <a:xfrm>
            <a:off x="7348320" y="2990520"/>
            <a:ext cx="1126800" cy="4100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圓角矩形 1"/>
          <p:cNvSpPr/>
          <p:nvPr/>
        </p:nvSpPr>
        <p:spPr>
          <a:xfrm>
            <a:off x="913680" y="2133000"/>
            <a:ext cx="632520" cy="34524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chemeClr val="dk1"/>
                </a:solidFill>
                <a:latin typeface="Arial"/>
              </a:rPr>
              <a:t>退回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向右箭號 3"/>
          <p:cNvSpPr/>
          <p:nvPr/>
        </p:nvSpPr>
        <p:spPr>
          <a:xfrm>
            <a:off x="944280" y="2482560"/>
            <a:ext cx="590760" cy="284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版控流程情境三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62" name="PlaceHolder 1"/>
          <p:cNvSpPr/>
          <p:nvPr/>
        </p:nvSpPr>
        <p:spPr>
          <a:xfrm>
            <a:off x="739080" y="4419720"/>
            <a:ext cx="8845920" cy="143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情境細節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Pull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Prod Tag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開發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B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Push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B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B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dev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SIT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1" strike="noStrike" spc="-1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因為 </a:t>
            </a:r>
            <a:r>
              <a:rPr lang="en-US" sz="2000" b="1" strike="noStrike" spc="-1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UAT </a:t>
            </a:r>
            <a:r>
              <a:rPr lang="zh-TW" sz="2000" b="1" strike="noStrike" spc="-1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正在測試 </a:t>
            </a:r>
            <a:r>
              <a:rPr lang="en-US" sz="2000" b="1" strike="noStrike" spc="-1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A </a:t>
            </a:r>
            <a:r>
              <a:rPr lang="zh-TW" sz="2000" b="1" strike="noStrike" spc="-1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版本</a:t>
            </a:r>
            <a:r>
              <a:rPr lang="en-US" sz="2000" b="1" strike="noStrike" spc="-1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,</a:t>
            </a:r>
            <a:r>
              <a:rPr lang="zh-TW" sz="2000" b="1" strike="noStrike" spc="-1">
                <a:solidFill>
                  <a:srgbClr val="FF0000"/>
                </a:solidFill>
                <a:highlight>
                  <a:srgbClr val="FFFF00"/>
                </a:highlight>
                <a:latin typeface="標楷體"/>
                <a:ea typeface="標楷體"/>
              </a:rPr>
              <a:t>不得</a:t>
            </a:r>
            <a:r>
              <a:rPr lang="en-US" sz="2000" b="1" strike="noStrike" spc="-1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 Merge </a:t>
            </a:r>
            <a:r>
              <a:rPr lang="zh-TW" sz="2000" b="1" strike="noStrike" spc="-1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至 </a:t>
            </a:r>
            <a:r>
              <a:rPr lang="en-US" sz="2000" b="1" strike="noStrike" spc="-1">
                <a:solidFill>
                  <a:srgbClr val="FF0000"/>
                </a:solidFill>
                <a:highlight>
                  <a:srgbClr val="FFFF00"/>
                </a:highlight>
                <a:latin typeface="標楷體"/>
                <a:ea typeface="標楷體"/>
              </a:rPr>
              <a:t>main</a:t>
            </a:r>
            <a:r>
              <a:rPr lang="en-US" sz="2000" b="1" strike="noStrike" spc="-1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 branch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圓角矩形 10"/>
          <p:cNvSpPr/>
          <p:nvPr/>
        </p:nvSpPr>
        <p:spPr>
          <a:xfrm>
            <a:off x="534600" y="18709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Tag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圓角矩形 11"/>
          <p:cNvSpPr/>
          <p:nvPr/>
        </p:nvSpPr>
        <p:spPr>
          <a:xfrm>
            <a:off x="525600" y="24627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Prod.ver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圓角矩形 1"/>
          <p:cNvSpPr/>
          <p:nvPr/>
        </p:nvSpPr>
        <p:spPr>
          <a:xfrm>
            <a:off x="1647000" y="20710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圓角矩形 10"/>
          <p:cNvSpPr/>
          <p:nvPr/>
        </p:nvSpPr>
        <p:spPr>
          <a:xfrm>
            <a:off x="2414160" y="18709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B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圓角矩形 11"/>
          <p:cNvSpPr/>
          <p:nvPr/>
        </p:nvSpPr>
        <p:spPr>
          <a:xfrm>
            <a:off x="2405160" y="24627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local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圓角矩形 1"/>
          <p:cNvSpPr/>
          <p:nvPr/>
        </p:nvSpPr>
        <p:spPr>
          <a:xfrm>
            <a:off x="3535920" y="20710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圓角矩形 10"/>
          <p:cNvSpPr/>
          <p:nvPr/>
        </p:nvSpPr>
        <p:spPr>
          <a:xfrm>
            <a:off x="4336920" y="18709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B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圓角矩形 11"/>
          <p:cNvSpPr/>
          <p:nvPr/>
        </p:nvSpPr>
        <p:spPr>
          <a:xfrm>
            <a:off x="4327920" y="24627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向右箭號 3"/>
          <p:cNvSpPr/>
          <p:nvPr/>
        </p:nvSpPr>
        <p:spPr>
          <a:xfrm>
            <a:off x="1541520" y="241740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72" name="圓角矩形 1"/>
          <p:cNvSpPr/>
          <p:nvPr/>
        </p:nvSpPr>
        <p:spPr>
          <a:xfrm>
            <a:off x="5477040" y="20422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圓角矩形 10"/>
          <p:cNvSpPr/>
          <p:nvPr/>
        </p:nvSpPr>
        <p:spPr>
          <a:xfrm>
            <a:off x="6273720" y="18867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dev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圓角矩形 11"/>
          <p:cNvSpPr/>
          <p:nvPr/>
        </p:nvSpPr>
        <p:spPr>
          <a:xfrm>
            <a:off x="6264720" y="24786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向右箭號 3"/>
          <p:cNvSpPr/>
          <p:nvPr/>
        </p:nvSpPr>
        <p:spPr>
          <a:xfrm>
            <a:off x="3449520" y="24163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76" name="向右箭號 3"/>
          <p:cNvSpPr/>
          <p:nvPr/>
        </p:nvSpPr>
        <p:spPr>
          <a:xfrm>
            <a:off x="5371200" y="238788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77" name="圓角矩形 1"/>
          <p:cNvSpPr/>
          <p:nvPr/>
        </p:nvSpPr>
        <p:spPr>
          <a:xfrm>
            <a:off x="5394600" y="3878280"/>
            <a:ext cx="632520" cy="34524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圓角矩形 10"/>
          <p:cNvSpPr/>
          <p:nvPr/>
        </p:nvSpPr>
        <p:spPr>
          <a:xfrm>
            <a:off x="6273720" y="371988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圓角矩形 11"/>
          <p:cNvSpPr/>
          <p:nvPr/>
        </p:nvSpPr>
        <p:spPr>
          <a:xfrm>
            <a:off x="6264720" y="431172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1"/>
          <p:cNvSpPr/>
          <p:nvPr/>
        </p:nvSpPr>
        <p:spPr>
          <a:xfrm>
            <a:off x="432360" y="795600"/>
            <a:ext cx="9152640" cy="803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多張需求單開發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：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正在測試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，且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要先上線，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              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拉正式環境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( Prod. Tag)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版本建置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 Branch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禁止標誌 1"/>
          <p:cNvSpPr/>
          <p:nvPr/>
        </p:nvSpPr>
        <p:spPr>
          <a:xfrm>
            <a:off x="5875200" y="3890880"/>
            <a:ext cx="339840" cy="312120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182" name="圓角矩形 1"/>
          <p:cNvSpPr/>
          <p:nvPr/>
        </p:nvSpPr>
        <p:spPr>
          <a:xfrm>
            <a:off x="8247240" y="414000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圓角矩形 1"/>
          <p:cNvSpPr/>
          <p:nvPr/>
        </p:nvSpPr>
        <p:spPr>
          <a:xfrm>
            <a:off x="8247240" y="376776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向右箭號 3"/>
          <p:cNvSpPr/>
          <p:nvPr/>
        </p:nvSpPr>
        <p:spPr>
          <a:xfrm>
            <a:off x="7310520" y="238788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85" name="圓角矩形 1"/>
          <p:cNvSpPr/>
          <p:nvPr/>
        </p:nvSpPr>
        <p:spPr>
          <a:xfrm>
            <a:off x="8241120" y="2239560"/>
            <a:ext cx="632520" cy="4136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圓角矩形 1"/>
          <p:cNvSpPr/>
          <p:nvPr/>
        </p:nvSpPr>
        <p:spPr>
          <a:xfrm>
            <a:off x="8241120" y="186768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圓角矩形 36"/>
          <p:cNvSpPr/>
          <p:nvPr/>
        </p:nvSpPr>
        <p:spPr>
          <a:xfrm>
            <a:off x="4345920" y="371988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B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圓角矩形 37"/>
          <p:cNvSpPr/>
          <p:nvPr/>
        </p:nvSpPr>
        <p:spPr>
          <a:xfrm>
            <a:off x="4336920" y="431172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89" name="肘形接點 24"/>
          <p:cNvCxnSpPr>
            <a:stCxn id="185" idx="2"/>
            <a:endCxn id="187" idx="0"/>
          </p:cNvCxnSpPr>
          <p:nvPr/>
        </p:nvCxnSpPr>
        <p:spPr>
          <a:xfrm rot="5400000">
            <a:off x="6164640" y="1327680"/>
            <a:ext cx="1067040" cy="3718080"/>
          </a:xfrm>
          <a:prstGeom prst="bentConnector3">
            <a:avLst>
              <a:gd name="adj1" fmla="val 50016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190" name="圓角矩形 1"/>
          <p:cNvSpPr/>
          <p:nvPr/>
        </p:nvSpPr>
        <p:spPr>
          <a:xfrm>
            <a:off x="6183360" y="2981880"/>
            <a:ext cx="1126800" cy="4100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向右箭號 3"/>
          <p:cNvSpPr/>
          <p:nvPr/>
        </p:nvSpPr>
        <p:spPr>
          <a:xfrm>
            <a:off x="5371200" y="426024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92" name="向右箭號 3"/>
          <p:cNvSpPr/>
          <p:nvPr/>
        </p:nvSpPr>
        <p:spPr>
          <a:xfrm>
            <a:off x="7319520" y="42595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版控流程情境四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94" name="PlaceHolder 1"/>
          <p:cNvSpPr/>
          <p:nvPr/>
        </p:nvSpPr>
        <p:spPr>
          <a:xfrm>
            <a:off x="199800" y="4615200"/>
            <a:ext cx="9730800" cy="1465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情境細節</a:t>
            </a:r>
            <a:r>
              <a:rPr lang="en-US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退回 </a:t>
            </a:r>
            <a:r>
              <a:rPr lang="en-US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Pull </a:t>
            </a:r>
            <a:r>
              <a:rPr lang="en-US" sz="18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en-US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調整 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r>
              <a:rPr lang="en-US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Push </a:t>
            </a:r>
            <a:r>
              <a:rPr lang="en-US" sz="18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18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1800" b="0" strike="noStrike" spc="-1">
                <a:solidFill>
                  <a:srgbClr val="FF0000"/>
                </a:solidFill>
                <a:latin typeface="標楷體"/>
                <a:ea typeface="標楷體"/>
              </a:rPr>
              <a:t>dev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SIT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(A+B)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18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18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再次測試 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(A) </a:t>
            </a:r>
            <a:r>
              <a:rPr lang="en-US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上版至 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Prod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18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B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18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再次測試 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(A+B)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1"/>
          <p:cNvSpPr/>
          <p:nvPr/>
        </p:nvSpPr>
        <p:spPr>
          <a:xfrm>
            <a:off x="451080" y="777240"/>
            <a:ext cx="9060120" cy="72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多張需求單開發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：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SIT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有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A+B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的版本，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已經走到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且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要先上線，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               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不通過退回修改。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圓角矩形 1"/>
          <p:cNvSpPr/>
          <p:nvPr/>
        </p:nvSpPr>
        <p:spPr>
          <a:xfrm>
            <a:off x="183240" y="205200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圓角矩形 1"/>
          <p:cNvSpPr/>
          <p:nvPr/>
        </p:nvSpPr>
        <p:spPr>
          <a:xfrm>
            <a:off x="183240" y="168012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圓角矩形 10"/>
          <p:cNvSpPr/>
          <p:nvPr/>
        </p:nvSpPr>
        <p:spPr>
          <a:xfrm>
            <a:off x="1657080" y="16743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圓角矩形 11"/>
          <p:cNvSpPr/>
          <p:nvPr/>
        </p:nvSpPr>
        <p:spPr>
          <a:xfrm>
            <a:off x="1648080" y="22662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圓角矩形 1"/>
          <p:cNvSpPr/>
          <p:nvPr/>
        </p:nvSpPr>
        <p:spPr>
          <a:xfrm>
            <a:off x="2769480" y="187452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圓角矩形 10"/>
          <p:cNvSpPr/>
          <p:nvPr/>
        </p:nvSpPr>
        <p:spPr>
          <a:xfrm>
            <a:off x="3536640" y="16743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600" b="1" strike="noStrike" spc="-1">
                <a:solidFill>
                  <a:schemeClr val="dk1"/>
                </a:solidFill>
                <a:latin typeface="Arial"/>
              </a:rPr>
              <a:t>修改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圓角矩形 11"/>
          <p:cNvSpPr/>
          <p:nvPr/>
        </p:nvSpPr>
        <p:spPr>
          <a:xfrm>
            <a:off x="3527640" y="22662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local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圓角矩形 1"/>
          <p:cNvSpPr/>
          <p:nvPr/>
        </p:nvSpPr>
        <p:spPr>
          <a:xfrm>
            <a:off x="4658400" y="187452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圓角矩形 10"/>
          <p:cNvSpPr/>
          <p:nvPr/>
        </p:nvSpPr>
        <p:spPr>
          <a:xfrm>
            <a:off x="5459400" y="16743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圓角矩形 11"/>
          <p:cNvSpPr/>
          <p:nvPr/>
        </p:nvSpPr>
        <p:spPr>
          <a:xfrm>
            <a:off x="5450400" y="22662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向右箭號 3"/>
          <p:cNvSpPr/>
          <p:nvPr/>
        </p:nvSpPr>
        <p:spPr>
          <a:xfrm>
            <a:off x="2664000" y="222084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07" name="圓角矩形 1"/>
          <p:cNvSpPr/>
          <p:nvPr/>
        </p:nvSpPr>
        <p:spPr>
          <a:xfrm>
            <a:off x="6599520" y="18460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圓角矩形 10"/>
          <p:cNvSpPr/>
          <p:nvPr/>
        </p:nvSpPr>
        <p:spPr>
          <a:xfrm>
            <a:off x="7396200" y="16905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dev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圓角矩形 11"/>
          <p:cNvSpPr/>
          <p:nvPr/>
        </p:nvSpPr>
        <p:spPr>
          <a:xfrm>
            <a:off x="7387200" y="22824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向右箭號 3"/>
          <p:cNvSpPr/>
          <p:nvPr/>
        </p:nvSpPr>
        <p:spPr>
          <a:xfrm>
            <a:off x="4572000" y="22201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11" name="向右箭號 3"/>
          <p:cNvSpPr/>
          <p:nvPr/>
        </p:nvSpPr>
        <p:spPr>
          <a:xfrm>
            <a:off x="6493680" y="219168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12" name="圓角矩形 1"/>
          <p:cNvSpPr/>
          <p:nvPr/>
        </p:nvSpPr>
        <p:spPr>
          <a:xfrm>
            <a:off x="1252800" y="328536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圓角矩形 10"/>
          <p:cNvSpPr/>
          <p:nvPr/>
        </p:nvSpPr>
        <p:spPr>
          <a:xfrm>
            <a:off x="2146680" y="31374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圓角矩形 11"/>
          <p:cNvSpPr/>
          <p:nvPr/>
        </p:nvSpPr>
        <p:spPr>
          <a:xfrm>
            <a:off x="2137680" y="37292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向右箭號 3"/>
          <p:cNvSpPr/>
          <p:nvPr/>
        </p:nvSpPr>
        <p:spPr>
          <a:xfrm>
            <a:off x="1204560" y="36385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16" name="圓角矩形 1"/>
          <p:cNvSpPr/>
          <p:nvPr/>
        </p:nvSpPr>
        <p:spPr>
          <a:xfrm>
            <a:off x="3604320" y="353124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圓角矩形 1"/>
          <p:cNvSpPr/>
          <p:nvPr/>
        </p:nvSpPr>
        <p:spPr>
          <a:xfrm>
            <a:off x="3604320" y="315900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向右箭號 3"/>
          <p:cNvSpPr/>
          <p:nvPr/>
        </p:nvSpPr>
        <p:spPr>
          <a:xfrm>
            <a:off x="8475120" y="219492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19" name="圓角矩形 1"/>
          <p:cNvSpPr/>
          <p:nvPr/>
        </p:nvSpPr>
        <p:spPr>
          <a:xfrm>
            <a:off x="8880840" y="2046600"/>
            <a:ext cx="632520" cy="4136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圓角矩形 1"/>
          <p:cNvSpPr/>
          <p:nvPr/>
        </p:nvSpPr>
        <p:spPr>
          <a:xfrm>
            <a:off x="8880840" y="167436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圓角矩形 10"/>
          <p:cNvSpPr/>
          <p:nvPr/>
        </p:nvSpPr>
        <p:spPr>
          <a:xfrm>
            <a:off x="136800" y="31374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圓角矩形 11"/>
          <p:cNvSpPr/>
          <p:nvPr/>
        </p:nvSpPr>
        <p:spPr>
          <a:xfrm>
            <a:off x="127800" y="37292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23" name="肘形接點 81"/>
          <p:cNvCxnSpPr>
            <a:stCxn id="219" idx="2"/>
            <a:endCxn id="221" idx="0"/>
          </p:cNvCxnSpPr>
          <p:nvPr/>
        </p:nvCxnSpPr>
        <p:spPr>
          <a:xfrm rot="5400000">
            <a:off x="4574880" y="-1484640"/>
            <a:ext cx="677520" cy="8566920"/>
          </a:xfrm>
          <a:prstGeom prst="bentConnector3">
            <a:avLst>
              <a:gd name="adj1" fmla="val 50026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224" name="圓角矩形 1"/>
          <p:cNvSpPr/>
          <p:nvPr/>
        </p:nvSpPr>
        <p:spPr>
          <a:xfrm>
            <a:off x="8695440" y="2644560"/>
            <a:ext cx="1003320" cy="4136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圓角矩形 1"/>
          <p:cNvSpPr/>
          <p:nvPr/>
        </p:nvSpPr>
        <p:spPr>
          <a:xfrm>
            <a:off x="913680" y="1874520"/>
            <a:ext cx="632520" cy="34524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chemeClr val="dk1"/>
                </a:solidFill>
                <a:latin typeface="Arial"/>
              </a:rPr>
              <a:t>退回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向右箭號 3"/>
          <p:cNvSpPr/>
          <p:nvPr/>
        </p:nvSpPr>
        <p:spPr>
          <a:xfrm>
            <a:off x="944280" y="2224080"/>
            <a:ext cx="590760" cy="284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27" name="圓角矩形 1"/>
          <p:cNvSpPr/>
          <p:nvPr/>
        </p:nvSpPr>
        <p:spPr>
          <a:xfrm>
            <a:off x="4714920" y="3532680"/>
            <a:ext cx="632520" cy="413640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圓角矩形 1"/>
          <p:cNvSpPr/>
          <p:nvPr/>
        </p:nvSpPr>
        <p:spPr>
          <a:xfrm>
            <a:off x="4714920" y="316044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圓角矩形 10"/>
          <p:cNvSpPr/>
          <p:nvPr/>
        </p:nvSpPr>
        <p:spPr>
          <a:xfrm>
            <a:off x="5512320" y="38829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B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圓角矩形 11"/>
          <p:cNvSpPr/>
          <p:nvPr/>
        </p:nvSpPr>
        <p:spPr>
          <a:xfrm>
            <a:off x="5503320" y="44748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圓角矩形 1"/>
          <p:cNvSpPr/>
          <p:nvPr/>
        </p:nvSpPr>
        <p:spPr>
          <a:xfrm>
            <a:off x="6652440" y="405432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圓角矩形 10"/>
          <p:cNvSpPr/>
          <p:nvPr/>
        </p:nvSpPr>
        <p:spPr>
          <a:xfrm>
            <a:off x="7449120" y="38988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圓角矩形 11"/>
          <p:cNvSpPr/>
          <p:nvPr/>
        </p:nvSpPr>
        <p:spPr>
          <a:xfrm>
            <a:off x="7440120" y="44906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向右箭號 3"/>
          <p:cNvSpPr/>
          <p:nvPr/>
        </p:nvSpPr>
        <p:spPr>
          <a:xfrm>
            <a:off x="6546600" y="43999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35" name="圓角矩形 1"/>
          <p:cNvSpPr/>
          <p:nvPr/>
        </p:nvSpPr>
        <p:spPr>
          <a:xfrm>
            <a:off x="8934840" y="426888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圓角矩形 1"/>
          <p:cNvSpPr/>
          <p:nvPr/>
        </p:nvSpPr>
        <p:spPr>
          <a:xfrm>
            <a:off x="8934840" y="389664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向右箭號 3"/>
          <p:cNvSpPr/>
          <p:nvPr/>
        </p:nvSpPr>
        <p:spPr>
          <a:xfrm>
            <a:off x="3184200" y="366012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38" name="向右箭號 3"/>
          <p:cNvSpPr/>
          <p:nvPr/>
        </p:nvSpPr>
        <p:spPr>
          <a:xfrm>
            <a:off x="4289760" y="363636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39" name="向右箭號 3"/>
          <p:cNvSpPr/>
          <p:nvPr/>
        </p:nvSpPr>
        <p:spPr>
          <a:xfrm>
            <a:off x="8494920" y="439884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240" name="肘形接點 11"/>
          <p:cNvCxnSpPr>
            <a:stCxn id="227" idx="2"/>
            <a:endCxn id="229" idx="1"/>
          </p:cNvCxnSpPr>
          <p:nvPr/>
        </p:nvCxnSpPr>
        <p:spPr>
          <a:xfrm rot="16200000" flipH="1">
            <a:off x="5155200" y="3821760"/>
            <a:ext cx="233280" cy="481680"/>
          </a:xfrm>
          <a:prstGeom prst="bentConnector2">
            <a:avLst/>
          </a:prstGeom>
          <a:ln>
            <a:solidFill>
              <a:srgbClr val="000000"/>
            </a:solidFill>
            <a:round/>
            <a:tailEnd type="triangl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版控流程情境五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42" name="PlaceHolder 1"/>
          <p:cNvSpPr/>
          <p:nvPr/>
        </p:nvSpPr>
        <p:spPr>
          <a:xfrm>
            <a:off x="172800" y="777240"/>
            <a:ext cx="10042920" cy="62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多張需求單開發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：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SIT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有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A+B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的版本，而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不通過，退回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讓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B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先上，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測試，測試成功上版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Prod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，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繼續送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圓角矩形 1"/>
          <p:cNvSpPr/>
          <p:nvPr/>
        </p:nvSpPr>
        <p:spPr>
          <a:xfrm>
            <a:off x="390240" y="206208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圓角矩形 1"/>
          <p:cNvSpPr/>
          <p:nvPr/>
        </p:nvSpPr>
        <p:spPr>
          <a:xfrm>
            <a:off x="390240" y="168984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圓角矩形 10"/>
          <p:cNvSpPr/>
          <p:nvPr/>
        </p:nvSpPr>
        <p:spPr>
          <a:xfrm>
            <a:off x="1879920" y="16470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B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圓角矩形 11"/>
          <p:cNvSpPr/>
          <p:nvPr/>
        </p:nvSpPr>
        <p:spPr>
          <a:xfrm>
            <a:off x="1870920" y="22388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local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圓角矩形 1"/>
          <p:cNvSpPr/>
          <p:nvPr/>
        </p:nvSpPr>
        <p:spPr>
          <a:xfrm>
            <a:off x="3001680" y="184716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圓角矩形 10"/>
          <p:cNvSpPr/>
          <p:nvPr/>
        </p:nvSpPr>
        <p:spPr>
          <a:xfrm>
            <a:off x="3803040" y="16470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B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圓角矩形 11"/>
          <p:cNvSpPr/>
          <p:nvPr/>
        </p:nvSpPr>
        <p:spPr>
          <a:xfrm>
            <a:off x="3794040" y="22388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圓角矩形 1"/>
          <p:cNvSpPr/>
          <p:nvPr/>
        </p:nvSpPr>
        <p:spPr>
          <a:xfrm>
            <a:off x="4942800" y="181872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圓角矩形 10"/>
          <p:cNvSpPr/>
          <p:nvPr/>
        </p:nvSpPr>
        <p:spPr>
          <a:xfrm>
            <a:off x="5739480" y="166284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dev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圓角矩形 11"/>
          <p:cNvSpPr/>
          <p:nvPr/>
        </p:nvSpPr>
        <p:spPr>
          <a:xfrm>
            <a:off x="5730480" y="225468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向右箭號 3"/>
          <p:cNvSpPr/>
          <p:nvPr/>
        </p:nvSpPr>
        <p:spPr>
          <a:xfrm>
            <a:off x="2915280" y="219276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54" name="向右箭號 3"/>
          <p:cNvSpPr/>
          <p:nvPr/>
        </p:nvSpPr>
        <p:spPr>
          <a:xfrm>
            <a:off x="4837320" y="216396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55" name="圓角矩形 1"/>
          <p:cNvSpPr/>
          <p:nvPr/>
        </p:nvSpPr>
        <p:spPr>
          <a:xfrm>
            <a:off x="1513080" y="45262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向右箭號 3"/>
          <p:cNvSpPr/>
          <p:nvPr/>
        </p:nvSpPr>
        <p:spPr>
          <a:xfrm>
            <a:off x="1407600" y="48715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57" name="圓角矩形 1"/>
          <p:cNvSpPr/>
          <p:nvPr/>
        </p:nvSpPr>
        <p:spPr>
          <a:xfrm>
            <a:off x="3873600" y="475128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圓角矩形 1"/>
          <p:cNvSpPr/>
          <p:nvPr/>
        </p:nvSpPr>
        <p:spPr>
          <a:xfrm>
            <a:off x="3873600" y="437940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B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圓角矩形 1"/>
          <p:cNvSpPr/>
          <p:nvPr/>
        </p:nvSpPr>
        <p:spPr>
          <a:xfrm>
            <a:off x="7257960" y="2031840"/>
            <a:ext cx="632520" cy="4136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圓角矩形 1"/>
          <p:cNvSpPr/>
          <p:nvPr/>
        </p:nvSpPr>
        <p:spPr>
          <a:xfrm>
            <a:off x="7257960" y="165960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圓角矩形 10"/>
          <p:cNvSpPr/>
          <p:nvPr/>
        </p:nvSpPr>
        <p:spPr>
          <a:xfrm>
            <a:off x="346320" y="43614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B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圓角矩形 11"/>
          <p:cNvSpPr/>
          <p:nvPr/>
        </p:nvSpPr>
        <p:spPr>
          <a:xfrm>
            <a:off x="337320" y="49532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63" name="肘形接點 84"/>
          <p:cNvCxnSpPr>
            <a:stCxn id="259" idx="2"/>
            <a:endCxn id="264" idx="0"/>
          </p:cNvCxnSpPr>
          <p:nvPr/>
        </p:nvCxnSpPr>
        <p:spPr>
          <a:xfrm rot="5400000">
            <a:off x="4893840" y="302040"/>
            <a:ext cx="537120" cy="4823640"/>
          </a:xfrm>
          <a:prstGeom prst="bentConnector3">
            <a:avLst>
              <a:gd name="adj1" fmla="val 50033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265" name="圓角矩形 1"/>
          <p:cNvSpPr/>
          <p:nvPr/>
        </p:nvSpPr>
        <p:spPr>
          <a:xfrm>
            <a:off x="1120680" y="1884240"/>
            <a:ext cx="632520" cy="34524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chemeClr val="dk1"/>
                </a:solidFill>
                <a:latin typeface="Arial"/>
              </a:rPr>
              <a:t>退回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向右箭號 3"/>
          <p:cNvSpPr/>
          <p:nvPr/>
        </p:nvSpPr>
        <p:spPr>
          <a:xfrm>
            <a:off x="1151280" y="2233800"/>
            <a:ext cx="590760" cy="284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67" name="圓角矩形 1"/>
          <p:cNvSpPr/>
          <p:nvPr/>
        </p:nvSpPr>
        <p:spPr>
          <a:xfrm>
            <a:off x="7841160" y="1850040"/>
            <a:ext cx="1003320" cy="4136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向右箭號 3"/>
          <p:cNvSpPr/>
          <p:nvPr/>
        </p:nvSpPr>
        <p:spPr>
          <a:xfrm>
            <a:off x="6786000" y="216720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69" name="圓角矩形 1"/>
          <p:cNvSpPr/>
          <p:nvPr/>
        </p:nvSpPr>
        <p:spPr>
          <a:xfrm>
            <a:off x="5002560" y="4745160"/>
            <a:ext cx="632520" cy="413640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圓角矩形 1"/>
          <p:cNvSpPr/>
          <p:nvPr/>
        </p:nvSpPr>
        <p:spPr>
          <a:xfrm>
            <a:off x="5002560" y="437328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B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向右箭號 3"/>
          <p:cNvSpPr/>
          <p:nvPr/>
        </p:nvSpPr>
        <p:spPr>
          <a:xfrm>
            <a:off x="4579200" y="489168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72" name="圓角矩形 10"/>
          <p:cNvSpPr/>
          <p:nvPr/>
        </p:nvSpPr>
        <p:spPr>
          <a:xfrm>
            <a:off x="5635440" y="52542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圓角矩形 11"/>
          <p:cNvSpPr/>
          <p:nvPr/>
        </p:nvSpPr>
        <p:spPr>
          <a:xfrm>
            <a:off x="5626440" y="58460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圓角矩形 1"/>
          <p:cNvSpPr/>
          <p:nvPr/>
        </p:nvSpPr>
        <p:spPr>
          <a:xfrm>
            <a:off x="6775200" y="542592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圓角矩形 10"/>
          <p:cNvSpPr/>
          <p:nvPr/>
        </p:nvSpPr>
        <p:spPr>
          <a:xfrm>
            <a:off x="7571880" y="52704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圓角矩形 11"/>
          <p:cNvSpPr/>
          <p:nvPr/>
        </p:nvSpPr>
        <p:spPr>
          <a:xfrm>
            <a:off x="7562880" y="58622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向右箭號 3"/>
          <p:cNvSpPr/>
          <p:nvPr/>
        </p:nvSpPr>
        <p:spPr>
          <a:xfrm>
            <a:off x="6669720" y="57715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78" name="圓角矩形 1"/>
          <p:cNvSpPr/>
          <p:nvPr/>
        </p:nvSpPr>
        <p:spPr>
          <a:xfrm>
            <a:off x="9057600" y="564012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圓角矩形 1"/>
          <p:cNvSpPr/>
          <p:nvPr/>
        </p:nvSpPr>
        <p:spPr>
          <a:xfrm>
            <a:off x="9057600" y="526824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B+A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向右箭號 3"/>
          <p:cNvSpPr/>
          <p:nvPr/>
        </p:nvSpPr>
        <p:spPr>
          <a:xfrm>
            <a:off x="8617680" y="577044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81" name="圓角矩形 10"/>
          <p:cNvSpPr/>
          <p:nvPr/>
        </p:nvSpPr>
        <p:spPr>
          <a:xfrm>
            <a:off x="4296240" y="2994840"/>
            <a:ext cx="1333080" cy="56700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刪除</a:t>
            </a: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A</a:t>
            </a: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版本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圓角矩形 10"/>
          <p:cNvSpPr/>
          <p:nvPr/>
        </p:nvSpPr>
        <p:spPr>
          <a:xfrm>
            <a:off x="2257200" y="298224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(A</a:t>
            </a: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版本</a:t>
            </a: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)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圓角矩形 11"/>
          <p:cNvSpPr/>
          <p:nvPr/>
        </p:nvSpPr>
        <p:spPr>
          <a:xfrm>
            <a:off x="2248200" y="357408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向右箭號 3"/>
          <p:cNvSpPr/>
          <p:nvPr/>
        </p:nvSpPr>
        <p:spPr>
          <a:xfrm>
            <a:off x="3342600" y="34999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84" name="圓角矩形 1"/>
          <p:cNvSpPr/>
          <p:nvPr/>
        </p:nvSpPr>
        <p:spPr>
          <a:xfrm>
            <a:off x="3424320" y="31546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向右箭號 3"/>
          <p:cNvSpPr/>
          <p:nvPr/>
        </p:nvSpPr>
        <p:spPr>
          <a:xfrm>
            <a:off x="5692680" y="35035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86" name="圓角矩形 1"/>
          <p:cNvSpPr/>
          <p:nvPr/>
        </p:nvSpPr>
        <p:spPr>
          <a:xfrm>
            <a:off x="5774400" y="315792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圓角矩形 11"/>
          <p:cNvSpPr/>
          <p:nvPr/>
        </p:nvSpPr>
        <p:spPr>
          <a:xfrm>
            <a:off x="4296240" y="3560400"/>
            <a:ext cx="1333080" cy="19944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local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圓角矩形 11"/>
          <p:cNvSpPr/>
          <p:nvPr/>
        </p:nvSpPr>
        <p:spPr>
          <a:xfrm>
            <a:off x="6590160" y="3560400"/>
            <a:ext cx="1300320" cy="2019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圓角矩形 10"/>
          <p:cNvSpPr/>
          <p:nvPr/>
        </p:nvSpPr>
        <p:spPr>
          <a:xfrm>
            <a:off x="6578640" y="3012120"/>
            <a:ext cx="1321920" cy="54576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刪除</a:t>
            </a: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A</a:t>
            </a: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版本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圓角矩形 1"/>
          <p:cNvSpPr/>
          <p:nvPr/>
        </p:nvSpPr>
        <p:spPr>
          <a:xfrm>
            <a:off x="8059680" y="313200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向右箭號 3"/>
          <p:cNvSpPr/>
          <p:nvPr/>
        </p:nvSpPr>
        <p:spPr>
          <a:xfrm>
            <a:off x="7954200" y="347760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92" name="向右箭號 3"/>
          <p:cNvSpPr/>
          <p:nvPr/>
        </p:nvSpPr>
        <p:spPr>
          <a:xfrm>
            <a:off x="3405600" y="487368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293" name="肘形接點 4"/>
          <p:cNvCxnSpPr>
            <a:stCxn id="269" idx="2"/>
            <a:endCxn id="272" idx="1"/>
          </p:cNvCxnSpPr>
          <p:nvPr/>
        </p:nvCxnSpPr>
        <p:spPr>
          <a:xfrm rot="16200000" flipH="1">
            <a:off x="5281200" y="5196240"/>
            <a:ext cx="392040" cy="317160"/>
          </a:xfrm>
          <a:prstGeom prst="bentConnector2">
            <a:avLst/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294" name="圓角矩形 10"/>
          <p:cNvSpPr/>
          <p:nvPr/>
        </p:nvSpPr>
        <p:spPr>
          <a:xfrm>
            <a:off x="8858520" y="30121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圓角矩形 11"/>
          <p:cNvSpPr/>
          <p:nvPr/>
        </p:nvSpPr>
        <p:spPr>
          <a:xfrm>
            <a:off x="8849520" y="36039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圓角矩形 10"/>
          <p:cNvSpPr/>
          <p:nvPr/>
        </p:nvSpPr>
        <p:spPr>
          <a:xfrm>
            <a:off x="2339280" y="437184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圓角矩形 11"/>
          <p:cNvSpPr/>
          <p:nvPr/>
        </p:nvSpPr>
        <p:spPr>
          <a:xfrm>
            <a:off x="2330280" y="496368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圓角矩形 1"/>
          <p:cNvSpPr/>
          <p:nvPr/>
        </p:nvSpPr>
        <p:spPr>
          <a:xfrm>
            <a:off x="642960" y="2986200"/>
            <a:ext cx="1454760" cy="7290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把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main </a:t>
            </a: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還原為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Prod. ver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99" name="肘形接點 11"/>
          <p:cNvCxnSpPr>
            <a:stCxn id="295" idx="2"/>
            <a:endCxn id="261" idx="0"/>
          </p:cNvCxnSpPr>
          <p:nvPr/>
        </p:nvCxnSpPr>
        <p:spPr>
          <a:xfrm rot="5400000">
            <a:off x="4813200" y="-172800"/>
            <a:ext cx="561240" cy="850824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Agenda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1"/>
          <p:cNvSpPr/>
          <p:nvPr/>
        </p:nvSpPr>
        <p:spPr>
          <a:xfrm>
            <a:off x="438480" y="1029600"/>
            <a:ext cx="8711280" cy="4438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32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應用系統上版流程說明。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32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CICD </a:t>
            </a:r>
            <a:r>
              <a:rPr lang="zh-TW" sz="32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申請流程說明。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32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GitLab </a:t>
            </a:r>
            <a:r>
              <a:rPr lang="zh-TW" sz="32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版控說明。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32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Jenkins </a:t>
            </a:r>
            <a:r>
              <a:rPr lang="zh-TW" sz="32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流程建置說明。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32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應用系統設定檔說明。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32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資訊安全說明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版控流程情境六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01" name="PlaceHolder 1"/>
          <p:cNvSpPr/>
          <p:nvPr/>
        </p:nvSpPr>
        <p:spPr>
          <a:xfrm>
            <a:off x="715320" y="813960"/>
            <a:ext cx="9687960" cy="576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000" b="1" strike="noStrike" spc="-1">
                <a:solidFill>
                  <a:srgbClr val="FF0000"/>
                </a:solidFill>
                <a:latin typeface="標楷體"/>
                <a:ea typeface="標楷體"/>
              </a:rPr>
              <a:t>緊急過版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：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SIT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目前有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A+B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的版本，而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正在測試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FF0000"/>
                </a:solidFill>
                <a:latin typeface="標楷體"/>
                <a:ea typeface="標楷體"/>
              </a:rPr>
              <a:t>           </a:t>
            </a:r>
            <a:r>
              <a:rPr lang="zh-TW" sz="2000" b="1" strike="noStrike" spc="-1">
                <a:solidFill>
                  <a:srgbClr val="FF0000"/>
                </a:solidFill>
                <a:latin typeface="標楷體"/>
                <a:ea typeface="標楷體"/>
              </a:rPr>
              <a:t>插隊 </a:t>
            </a:r>
            <a:r>
              <a:rPr lang="en-US" sz="2000" b="1" strike="noStrike" spc="-1">
                <a:solidFill>
                  <a:srgbClr val="FF0000"/>
                </a:solidFill>
                <a:latin typeface="標楷體"/>
                <a:ea typeface="標楷體"/>
              </a:rPr>
              <a:t>C </a:t>
            </a:r>
            <a:r>
              <a:rPr lang="zh-TW" sz="2000" b="1" strike="noStrike" spc="-1">
                <a:solidFill>
                  <a:srgbClr val="FF0000"/>
                </a:solidFill>
                <a:latin typeface="標楷體"/>
                <a:ea typeface="標楷體"/>
              </a:rPr>
              <a:t>版本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，測試成功上版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Prod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，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繼續送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圓角矩形 1"/>
          <p:cNvSpPr/>
          <p:nvPr/>
        </p:nvSpPr>
        <p:spPr>
          <a:xfrm>
            <a:off x="289080" y="194112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圓角矩形 1"/>
          <p:cNvSpPr/>
          <p:nvPr/>
        </p:nvSpPr>
        <p:spPr>
          <a:xfrm>
            <a:off x="289080" y="156924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圓角矩形 10"/>
          <p:cNvSpPr/>
          <p:nvPr/>
        </p:nvSpPr>
        <p:spPr>
          <a:xfrm>
            <a:off x="1762920" y="156348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Tag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圓角矩形 11"/>
          <p:cNvSpPr/>
          <p:nvPr/>
        </p:nvSpPr>
        <p:spPr>
          <a:xfrm>
            <a:off x="1753920" y="215532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Prod. ver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圓角矩形 1"/>
          <p:cNvSpPr/>
          <p:nvPr/>
        </p:nvSpPr>
        <p:spPr>
          <a:xfrm>
            <a:off x="2875680" y="176364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圓角矩形 10"/>
          <p:cNvSpPr/>
          <p:nvPr/>
        </p:nvSpPr>
        <p:spPr>
          <a:xfrm>
            <a:off x="3642480" y="156348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C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圓角矩形 11"/>
          <p:cNvSpPr/>
          <p:nvPr/>
        </p:nvSpPr>
        <p:spPr>
          <a:xfrm>
            <a:off x="3633480" y="215532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local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圓角矩形 1"/>
          <p:cNvSpPr/>
          <p:nvPr/>
        </p:nvSpPr>
        <p:spPr>
          <a:xfrm>
            <a:off x="4764240" y="176364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圓角矩形 10"/>
          <p:cNvSpPr/>
          <p:nvPr/>
        </p:nvSpPr>
        <p:spPr>
          <a:xfrm>
            <a:off x="5565600" y="156348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C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圓角矩形 11"/>
          <p:cNvSpPr/>
          <p:nvPr/>
        </p:nvSpPr>
        <p:spPr>
          <a:xfrm>
            <a:off x="5556600" y="215532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向右箭號 3"/>
          <p:cNvSpPr/>
          <p:nvPr/>
        </p:nvSpPr>
        <p:spPr>
          <a:xfrm>
            <a:off x="2770200" y="210996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13" name="圓角矩形 1"/>
          <p:cNvSpPr/>
          <p:nvPr/>
        </p:nvSpPr>
        <p:spPr>
          <a:xfrm>
            <a:off x="6705360" y="173520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Tag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向右箭號 3"/>
          <p:cNvSpPr/>
          <p:nvPr/>
        </p:nvSpPr>
        <p:spPr>
          <a:xfrm>
            <a:off x="4677840" y="210924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15" name="向右箭號 3"/>
          <p:cNvSpPr/>
          <p:nvPr/>
        </p:nvSpPr>
        <p:spPr>
          <a:xfrm>
            <a:off x="6627600" y="208080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16" name="圓角矩形 1"/>
          <p:cNvSpPr/>
          <p:nvPr/>
        </p:nvSpPr>
        <p:spPr>
          <a:xfrm>
            <a:off x="8613360" y="3034440"/>
            <a:ext cx="848520" cy="4136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圓角矩形 1"/>
          <p:cNvSpPr/>
          <p:nvPr/>
        </p:nvSpPr>
        <p:spPr>
          <a:xfrm>
            <a:off x="8613360" y="2662560"/>
            <a:ext cx="848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A+B+C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圓角矩形 1"/>
          <p:cNvSpPr/>
          <p:nvPr/>
        </p:nvSpPr>
        <p:spPr>
          <a:xfrm>
            <a:off x="1019880" y="1763640"/>
            <a:ext cx="632520" cy="34524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chemeClr val="dk1"/>
                </a:solidFill>
                <a:latin typeface="Arial"/>
              </a:rPr>
              <a:t>退回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向右箭號 3"/>
          <p:cNvSpPr/>
          <p:nvPr/>
        </p:nvSpPr>
        <p:spPr>
          <a:xfrm>
            <a:off x="1050480" y="2113200"/>
            <a:ext cx="590760" cy="284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20" name="圓角矩形 1"/>
          <p:cNvSpPr/>
          <p:nvPr/>
        </p:nvSpPr>
        <p:spPr>
          <a:xfrm>
            <a:off x="6302520" y="282780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向右箭號 3"/>
          <p:cNvSpPr/>
          <p:nvPr/>
        </p:nvSpPr>
        <p:spPr>
          <a:xfrm>
            <a:off x="6196680" y="317340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22" name="圓角矩形 1"/>
          <p:cNvSpPr/>
          <p:nvPr/>
        </p:nvSpPr>
        <p:spPr>
          <a:xfrm>
            <a:off x="7562520" y="198504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圓角矩形 1"/>
          <p:cNvSpPr/>
          <p:nvPr/>
        </p:nvSpPr>
        <p:spPr>
          <a:xfrm>
            <a:off x="7562520" y="161316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C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圓角矩形 10"/>
          <p:cNvSpPr/>
          <p:nvPr/>
        </p:nvSpPr>
        <p:spPr>
          <a:xfrm>
            <a:off x="5135400" y="26629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C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圓角矩形 11"/>
          <p:cNvSpPr/>
          <p:nvPr/>
        </p:nvSpPr>
        <p:spPr>
          <a:xfrm>
            <a:off x="5126400" y="32547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圓角矩形 10"/>
          <p:cNvSpPr/>
          <p:nvPr/>
        </p:nvSpPr>
        <p:spPr>
          <a:xfrm>
            <a:off x="4028760" y="3918600"/>
            <a:ext cx="1333080" cy="56700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刪除</a:t>
            </a: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A</a:t>
            </a: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版本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圓角矩形 10"/>
          <p:cNvSpPr/>
          <p:nvPr/>
        </p:nvSpPr>
        <p:spPr>
          <a:xfrm>
            <a:off x="1989720" y="39060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(A</a:t>
            </a: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版本</a:t>
            </a: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) 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圓角矩形 11"/>
          <p:cNvSpPr/>
          <p:nvPr/>
        </p:nvSpPr>
        <p:spPr>
          <a:xfrm>
            <a:off x="1980720" y="44978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向右箭號 3"/>
          <p:cNvSpPr/>
          <p:nvPr/>
        </p:nvSpPr>
        <p:spPr>
          <a:xfrm>
            <a:off x="3074760" y="442368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30" name="圓角矩形 1"/>
          <p:cNvSpPr/>
          <p:nvPr/>
        </p:nvSpPr>
        <p:spPr>
          <a:xfrm>
            <a:off x="8839440" y="1982520"/>
            <a:ext cx="632520" cy="413640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圓角矩形 1"/>
          <p:cNvSpPr/>
          <p:nvPr/>
        </p:nvSpPr>
        <p:spPr>
          <a:xfrm>
            <a:off x="8839440" y="161028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C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圓角矩形 10"/>
          <p:cNvSpPr/>
          <p:nvPr/>
        </p:nvSpPr>
        <p:spPr>
          <a:xfrm>
            <a:off x="5546160" y="51667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圓角矩形 11"/>
          <p:cNvSpPr/>
          <p:nvPr/>
        </p:nvSpPr>
        <p:spPr>
          <a:xfrm>
            <a:off x="5537160" y="57585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圓角矩形 1"/>
          <p:cNvSpPr/>
          <p:nvPr/>
        </p:nvSpPr>
        <p:spPr>
          <a:xfrm>
            <a:off x="6685920" y="533844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向右箭號 3"/>
          <p:cNvSpPr/>
          <p:nvPr/>
        </p:nvSpPr>
        <p:spPr>
          <a:xfrm>
            <a:off x="6580440" y="568404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36" name="圓角矩形 1"/>
          <p:cNvSpPr/>
          <p:nvPr/>
        </p:nvSpPr>
        <p:spPr>
          <a:xfrm>
            <a:off x="8988840" y="554580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圓角矩形 1"/>
          <p:cNvSpPr/>
          <p:nvPr/>
        </p:nvSpPr>
        <p:spPr>
          <a:xfrm>
            <a:off x="8988840" y="517392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向右箭號 3"/>
          <p:cNvSpPr/>
          <p:nvPr/>
        </p:nvSpPr>
        <p:spPr>
          <a:xfrm>
            <a:off x="8516880" y="568584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39" name="向右箭號 3"/>
          <p:cNvSpPr/>
          <p:nvPr/>
        </p:nvSpPr>
        <p:spPr>
          <a:xfrm>
            <a:off x="8338680" y="207864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40" name="圓角矩形 1"/>
          <p:cNvSpPr/>
          <p:nvPr/>
        </p:nvSpPr>
        <p:spPr>
          <a:xfrm>
            <a:off x="3156480" y="40780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向右箭號 3"/>
          <p:cNvSpPr/>
          <p:nvPr/>
        </p:nvSpPr>
        <p:spPr>
          <a:xfrm>
            <a:off x="5424840" y="442728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42" name="圓角矩形 1"/>
          <p:cNvSpPr/>
          <p:nvPr/>
        </p:nvSpPr>
        <p:spPr>
          <a:xfrm>
            <a:off x="5506560" y="40816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圓角矩形 11"/>
          <p:cNvSpPr/>
          <p:nvPr/>
        </p:nvSpPr>
        <p:spPr>
          <a:xfrm>
            <a:off x="4028760" y="4483800"/>
            <a:ext cx="1333080" cy="19944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local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圓角矩形 1"/>
          <p:cNvSpPr/>
          <p:nvPr/>
        </p:nvSpPr>
        <p:spPr>
          <a:xfrm>
            <a:off x="7792200" y="403884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向右箭號 3"/>
          <p:cNvSpPr/>
          <p:nvPr/>
        </p:nvSpPr>
        <p:spPr>
          <a:xfrm>
            <a:off x="7686360" y="438444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46" name="圓角矩形 10"/>
          <p:cNvSpPr/>
          <p:nvPr/>
        </p:nvSpPr>
        <p:spPr>
          <a:xfrm>
            <a:off x="8594640" y="39045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圓角矩形 11"/>
          <p:cNvSpPr/>
          <p:nvPr/>
        </p:nvSpPr>
        <p:spPr>
          <a:xfrm>
            <a:off x="8585640" y="44964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圓角矩形 11"/>
          <p:cNvSpPr/>
          <p:nvPr/>
        </p:nvSpPr>
        <p:spPr>
          <a:xfrm>
            <a:off x="6322320" y="4484160"/>
            <a:ext cx="1300320" cy="2019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圓角矩形 10"/>
          <p:cNvSpPr/>
          <p:nvPr/>
        </p:nvSpPr>
        <p:spPr>
          <a:xfrm>
            <a:off x="6310800" y="3935520"/>
            <a:ext cx="1321920" cy="54576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刪除</a:t>
            </a: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A</a:t>
            </a: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版本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圓角矩形 1"/>
          <p:cNvSpPr/>
          <p:nvPr/>
        </p:nvSpPr>
        <p:spPr>
          <a:xfrm>
            <a:off x="1554120" y="533880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向右箭號 3"/>
          <p:cNvSpPr/>
          <p:nvPr/>
        </p:nvSpPr>
        <p:spPr>
          <a:xfrm>
            <a:off x="1448640" y="568404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52" name="圓角矩形 10"/>
          <p:cNvSpPr/>
          <p:nvPr/>
        </p:nvSpPr>
        <p:spPr>
          <a:xfrm>
            <a:off x="387360" y="51739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C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圓角矩形 11"/>
          <p:cNvSpPr/>
          <p:nvPr/>
        </p:nvSpPr>
        <p:spPr>
          <a:xfrm>
            <a:off x="378360" y="57657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圓角矩形 10"/>
          <p:cNvSpPr/>
          <p:nvPr/>
        </p:nvSpPr>
        <p:spPr>
          <a:xfrm>
            <a:off x="2385360" y="51649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圓角矩形 11"/>
          <p:cNvSpPr/>
          <p:nvPr/>
        </p:nvSpPr>
        <p:spPr>
          <a:xfrm>
            <a:off x="2376360" y="57567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圓角矩形 10"/>
          <p:cNvSpPr/>
          <p:nvPr/>
        </p:nvSpPr>
        <p:spPr>
          <a:xfrm>
            <a:off x="7481160" y="51681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圓角矩形 11"/>
          <p:cNvSpPr/>
          <p:nvPr/>
        </p:nvSpPr>
        <p:spPr>
          <a:xfrm>
            <a:off x="7472160" y="57600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圓角矩形 1"/>
          <p:cNvSpPr/>
          <p:nvPr/>
        </p:nvSpPr>
        <p:spPr>
          <a:xfrm>
            <a:off x="341640" y="3865320"/>
            <a:ext cx="1537920" cy="86976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把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main </a:t>
            </a: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還原為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Prod. ver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再將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C </a:t>
            </a: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版本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MR </a:t>
            </a: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至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main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59" name="直線單箭頭接點 5"/>
          <p:cNvCxnSpPr/>
          <p:nvPr/>
        </p:nvCxnSpPr>
        <p:spPr>
          <a:xfrm>
            <a:off x="10464480" y="4570200"/>
            <a:ext cx="914760" cy="914760"/>
          </a:xfrm>
          <a:prstGeom prst="straightConnector1">
            <a:avLst/>
          </a:prstGeom>
          <a:ln>
            <a:noFill/>
          </a:ln>
        </p:spPr>
      </p:cxnSp>
      <p:cxnSp>
        <p:nvCxnSpPr>
          <p:cNvPr id="360" name="直線單箭頭接點 7"/>
          <p:cNvCxnSpPr>
            <a:stCxn id="330" idx="2"/>
            <a:endCxn id="324" idx="0"/>
          </p:cNvCxnSpPr>
          <p:nvPr/>
        </p:nvCxnSpPr>
        <p:spPr>
          <a:xfrm flipH="1">
            <a:off x="5628960" y="2396160"/>
            <a:ext cx="3526920" cy="267120"/>
          </a:xfrm>
          <a:prstGeom prst="straightConnector1">
            <a:avLst/>
          </a:prstGeom>
          <a:ln>
            <a:noFill/>
          </a:ln>
        </p:spPr>
      </p:cxnSp>
      <p:cxnSp>
        <p:nvCxnSpPr>
          <p:cNvPr id="361" name="肘形接點 11"/>
          <p:cNvCxnSpPr>
            <a:stCxn id="330" idx="2"/>
            <a:endCxn id="324" idx="0"/>
          </p:cNvCxnSpPr>
          <p:nvPr/>
        </p:nvCxnSpPr>
        <p:spPr>
          <a:xfrm rot="5400000">
            <a:off x="7258680" y="766080"/>
            <a:ext cx="267120" cy="3526920"/>
          </a:xfrm>
          <a:prstGeom prst="bentConnector3">
            <a:avLst>
              <a:gd name="adj1" fmla="val 50067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362" name="肘形接點 14"/>
          <p:cNvCxnSpPr>
            <a:stCxn id="316" idx="2"/>
            <a:endCxn id="327" idx="0"/>
          </p:cNvCxnSpPr>
          <p:nvPr/>
        </p:nvCxnSpPr>
        <p:spPr>
          <a:xfrm rot="5400000">
            <a:off x="5531400" y="399960"/>
            <a:ext cx="458280" cy="655452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363" name="肘形接點 16"/>
          <p:cNvCxnSpPr>
            <a:stCxn id="347" idx="2"/>
            <a:endCxn id="352" idx="0"/>
          </p:cNvCxnSpPr>
          <p:nvPr/>
        </p:nvCxnSpPr>
        <p:spPr>
          <a:xfrm rot="5400000">
            <a:off x="4741920" y="831960"/>
            <a:ext cx="481320" cy="820332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364" name="圓角矩形 1"/>
          <p:cNvSpPr/>
          <p:nvPr/>
        </p:nvSpPr>
        <p:spPr>
          <a:xfrm>
            <a:off x="3242160" y="2694240"/>
            <a:ext cx="1758240" cy="7290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把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C </a:t>
            </a: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版本加到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dev branch (SIT)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圓角矩形 10"/>
          <p:cNvSpPr/>
          <p:nvPr/>
        </p:nvSpPr>
        <p:spPr>
          <a:xfrm>
            <a:off x="7126920" y="26607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dev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圓角矩形 11"/>
          <p:cNvSpPr/>
          <p:nvPr/>
        </p:nvSpPr>
        <p:spPr>
          <a:xfrm>
            <a:off x="7117920" y="32526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向右箭號 3"/>
          <p:cNvSpPr/>
          <p:nvPr/>
        </p:nvSpPr>
        <p:spPr>
          <a:xfrm>
            <a:off x="8173080" y="316512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68" name="圓角矩形 1"/>
          <p:cNvSpPr/>
          <p:nvPr/>
        </p:nvSpPr>
        <p:spPr>
          <a:xfrm>
            <a:off x="3703320" y="5122080"/>
            <a:ext cx="1537920" cy="86976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再把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A </a:t>
            </a: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版本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MR </a:t>
            </a: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至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main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69" name="肘形接點 2"/>
          <p:cNvCxnSpPr>
            <a:stCxn id="354" idx="3"/>
            <a:endCxn id="368" idx="1"/>
          </p:cNvCxnSpPr>
          <p:nvPr/>
        </p:nvCxnSpPr>
        <p:spPr>
          <a:xfrm>
            <a:off x="3372840" y="5461200"/>
            <a:ext cx="330840" cy="9612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370" name="肘形接點 4"/>
          <p:cNvCxnSpPr>
            <a:stCxn id="368" idx="3"/>
            <a:endCxn id="332" idx="1"/>
          </p:cNvCxnSpPr>
          <p:nvPr/>
        </p:nvCxnSpPr>
        <p:spPr>
          <a:xfrm flipV="1">
            <a:off x="5241240" y="5463000"/>
            <a:ext cx="305280" cy="94320"/>
          </a:xfrm>
          <a:prstGeom prst="bentConnector3">
            <a:avLst>
              <a:gd name="adj1" fmla="val 50059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Gitlab Project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建立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一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) :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建立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dev branch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2" name="圖片 1"/>
          <p:cNvPicPr/>
          <p:nvPr/>
        </p:nvPicPr>
        <p:blipFill>
          <a:blip r:embed="rId2"/>
          <a:stretch/>
        </p:blipFill>
        <p:spPr>
          <a:xfrm>
            <a:off x="1065960" y="1824840"/>
            <a:ext cx="7948080" cy="3207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373" name="PlaceHolder 1"/>
          <p:cNvSpPr/>
          <p:nvPr/>
        </p:nvSpPr>
        <p:spPr>
          <a:xfrm>
            <a:off x="1133640" y="996480"/>
            <a:ext cx="7892640" cy="778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先建立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dev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Gitlab Project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建立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二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) : protect branch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1"/>
          <p:cNvSpPr/>
          <p:nvPr/>
        </p:nvSpPr>
        <p:spPr>
          <a:xfrm>
            <a:off x="257760" y="885240"/>
            <a:ext cx="8629560" cy="778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dev/main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改為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Allowed merge : Maintainers / Allowed push : No one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6" name="圖片 2"/>
          <p:cNvPicPr/>
          <p:nvPr/>
        </p:nvPicPr>
        <p:blipFill>
          <a:blip r:embed="rId2"/>
          <a:stretch/>
        </p:blipFill>
        <p:spPr>
          <a:xfrm>
            <a:off x="1502640" y="1663920"/>
            <a:ext cx="7308720" cy="4874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Step 1 - Clone Branch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進行開發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8" name="圖片 1"/>
          <p:cNvPicPr/>
          <p:nvPr/>
        </p:nvPicPr>
        <p:blipFill>
          <a:blip r:embed="rId2"/>
          <a:stretch/>
        </p:blipFill>
        <p:spPr>
          <a:xfrm>
            <a:off x="140040" y="1020960"/>
            <a:ext cx="9770040" cy="45525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Clone Branch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進行開發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380" name="圖片 6"/>
          <p:cNvPicPr/>
          <p:nvPr/>
        </p:nvPicPr>
        <p:blipFill>
          <a:blip r:embed="rId2"/>
          <a:stretch/>
        </p:blipFill>
        <p:spPr>
          <a:xfrm>
            <a:off x="1244520" y="1976400"/>
            <a:ext cx="7781400" cy="38286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381" name="PlaceHolder 1"/>
          <p:cNvSpPr/>
          <p:nvPr/>
        </p:nvSpPr>
        <p:spPr>
          <a:xfrm>
            <a:off x="1133640" y="996480"/>
            <a:ext cx="7892640" cy="778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 clone URL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Checkout Prod Tag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83" name="PlaceHolder 1"/>
          <p:cNvSpPr/>
          <p:nvPr/>
        </p:nvSpPr>
        <p:spPr>
          <a:xfrm>
            <a:off x="1105920" y="795240"/>
            <a:ext cx="7892640" cy="515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 checkout Tag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4" name="圖片 1"/>
          <p:cNvPicPr/>
          <p:nvPr/>
        </p:nvPicPr>
        <p:blipFill>
          <a:blip r:embed="rId2"/>
          <a:stretch/>
        </p:blipFill>
        <p:spPr>
          <a:xfrm>
            <a:off x="244080" y="1411560"/>
            <a:ext cx="9573840" cy="44377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Issue Branch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命名規則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86" name="PlaceHolder 1"/>
          <p:cNvSpPr/>
          <p:nvPr/>
        </p:nvSpPr>
        <p:spPr>
          <a:xfrm>
            <a:off x="1331640" y="3816000"/>
            <a:ext cx="7830360" cy="1459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Branch Name : feature_#17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 </a:t>
            </a:r>
            <a:r>
              <a:rPr lang="en-US" sz="2400" b="0" strike="noStrike" spc="-1">
                <a:solidFill>
                  <a:srgbClr val="FF0000"/>
                </a:solidFill>
                <a:latin typeface="標楷體"/>
                <a:ea typeface="標楷體"/>
              </a:rPr>
              <a:t>feature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en-US" sz="2400" b="0" strike="noStrike" spc="-1">
                <a:solidFill>
                  <a:srgbClr val="FF0000"/>
                </a:solidFill>
                <a:latin typeface="標楷體"/>
                <a:ea typeface="標楷體"/>
              </a:rPr>
              <a:t>_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>
                <a:solidFill>
                  <a:srgbClr val="FF0000"/>
                </a:solidFill>
                <a:latin typeface="標楷體"/>
                <a:ea typeface="標楷體"/>
              </a:rPr>
              <a:t>#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>
                <a:solidFill>
                  <a:srgbClr val="FF0000"/>
                </a:solidFill>
                <a:latin typeface="標楷體"/>
                <a:ea typeface="標楷體"/>
              </a:rPr>
              <a:t>Redmine </a:t>
            </a:r>
            <a:r>
              <a:rPr lang="zh-TW" sz="2400" b="0" strike="noStrike" spc="-1">
                <a:solidFill>
                  <a:srgbClr val="FF0000"/>
                </a:solidFill>
                <a:latin typeface="標楷體"/>
                <a:ea typeface="標楷體"/>
              </a:rPr>
              <a:t>單號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7" name="圖片 1"/>
          <p:cNvPicPr/>
          <p:nvPr/>
        </p:nvPicPr>
        <p:blipFill>
          <a:blip r:embed="rId2"/>
          <a:stretch/>
        </p:blipFill>
        <p:spPr>
          <a:xfrm>
            <a:off x="714960" y="910800"/>
            <a:ext cx="8515080" cy="2561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 create local Branch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進行開發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89" name="PlaceHolder 1"/>
          <p:cNvSpPr/>
          <p:nvPr/>
        </p:nvSpPr>
        <p:spPr>
          <a:xfrm>
            <a:off x="1105920" y="795240"/>
            <a:ext cx="7892640" cy="515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 checkout –b issue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0" name="圖片 5"/>
          <p:cNvPicPr/>
          <p:nvPr/>
        </p:nvPicPr>
        <p:blipFill>
          <a:blip r:embed="rId2"/>
          <a:stretch/>
        </p:blipFill>
        <p:spPr>
          <a:xfrm>
            <a:off x="354960" y="1446480"/>
            <a:ext cx="9492840" cy="44089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Step 2 - Commit Issue Branch to Gitlab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2" name="圖片 2"/>
          <p:cNvPicPr/>
          <p:nvPr/>
        </p:nvPicPr>
        <p:blipFill>
          <a:blip r:embed="rId2"/>
          <a:stretch/>
        </p:blipFill>
        <p:spPr>
          <a:xfrm>
            <a:off x="167760" y="1262160"/>
            <a:ext cx="9548280" cy="44312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Push local Branch To Remote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394" name="圖片 6"/>
          <p:cNvPicPr/>
          <p:nvPr/>
        </p:nvPicPr>
        <p:blipFill>
          <a:blip r:embed="rId2"/>
          <a:stretch/>
        </p:blipFill>
        <p:spPr>
          <a:xfrm>
            <a:off x="162720" y="1104120"/>
            <a:ext cx="9712440" cy="4649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圖片 28"/>
          <p:cNvPicPr/>
          <p:nvPr/>
        </p:nvPicPr>
        <p:blipFill>
          <a:blip r:embed="rId2"/>
          <a:stretch/>
        </p:blipFill>
        <p:spPr>
          <a:xfrm>
            <a:off x="0" y="1213200"/>
            <a:ext cx="10080360" cy="4430880"/>
          </a:xfrm>
          <a:prstGeom prst="rect">
            <a:avLst/>
          </a:prstGeom>
          <a:ln w="0">
            <a:noFill/>
          </a:ln>
        </p:spPr>
      </p:pic>
      <p:sp>
        <p:nvSpPr>
          <p:cNvPr id="59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既有Notes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流程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Push local Branch To Remote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96" name="PlaceHolder 1"/>
          <p:cNvSpPr/>
          <p:nvPr/>
        </p:nvSpPr>
        <p:spPr>
          <a:xfrm>
            <a:off x="615240" y="886680"/>
            <a:ext cx="8667000" cy="56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提交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: git add .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和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 commit –m “Feature_#17”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7" name="圖片 6"/>
          <p:cNvPicPr/>
          <p:nvPr/>
        </p:nvPicPr>
        <p:blipFill>
          <a:blip r:embed="rId2"/>
          <a:stretch/>
        </p:blipFill>
        <p:spPr>
          <a:xfrm>
            <a:off x="262440" y="1451880"/>
            <a:ext cx="9619920" cy="41450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Push local Branch To Remote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99" name="PlaceHolder 1"/>
          <p:cNvSpPr/>
          <p:nvPr/>
        </p:nvSpPr>
        <p:spPr>
          <a:xfrm>
            <a:off x="615240" y="886680"/>
            <a:ext cx="8667000" cy="56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Push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至遠端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Gitlab : git push origin feature_#17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0" name="圖片 1"/>
          <p:cNvPicPr/>
          <p:nvPr/>
        </p:nvPicPr>
        <p:blipFill>
          <a:blip r:embed="rId2"/>
          <a:stretch/>
        </p:blipFill>
        <p:spPr>
          <a:xfrm>
            <a:off x="929160" y="1543320"/>
            <a:ext cx="8038800" cy="4276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Push local Branch To Remote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02" name="圖片 3"/>
          <p:cNvPicPr/>
          <p:nvPr/>
        </p:nvPicPr>
        <p:blipFill>
          <a:blip r:embed="rId2"/>
          <a:stretch/>
        </p:blipFill>
        <p:spPr>
          <a:xfrm>
            <a:off x="1447920" y="1522080"/>
            <a:ext cx="7571880" cy="423828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03" name="PlaceHolder 1"/>
          <p:cNvSpPr/>
          <p:nvPr/>
        </p:nvSpPr>
        <p:spPr>
          <a:xfrm>
            <a:off x="615240" y="886680"/>
            <a:ext cx="8667000" cy="56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前往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Gitlab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頁面查看，可以看到剛剛推上的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Step 3 – Merge to Dev Branch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5" name="圖片 1"/>
          <p:cNvPicPr/>
          <p:nvPr/>
        </p:nvPicPr>
        <p:blipFill>
          <a:blip r:embed="rId2"/>
          <a:stretch/>
        </p:blipFill>
        <p:spPr>
          <a:xfrm>
            <a:off x="172440" y="1192680"/>
            <a:ext cx="9608760" cy="44730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517320" y="71640"/>
            <a:ext cx="918072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07" name="圖片 4"/>
          <p:cNvPicPr/>
          <p:nvPr/>
        </p:nvPicPr>
        <p:blipFill>
          <a:blip r:embed="rId2"/>
          <a:stretch/>
        </p:blipFill>
        <p:spPr>
          <a:xfrm>
            <a:off x="144000" y="1173600"/>
            <a:ext cx="9692640" cy="42040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/>
          <p:nvPr/>
        </p:nvSpPr>
        <p:spPr>
          <a:xfrm>
            <a:off x="517320" y="71640"/>
            <a:ext cx="918072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9" name="圖片 2"/>
          <p:cNvPicPr/>
          <p:nvPr/>
        </p:nvPicPr>
        <p:blipFill>
          <a:blip r:embed="rId2"/>
          <a:stretch/>
        </p:blipFill>
        <p:spPr>
          <a:xfrm>
            <a:off x="406440" y="988200"/>
            <a:ext cx="9344160" cy="47196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/>
          <p:nvPr/>
        </p:nvSpPr>
        <p:spPr>
          <a:xfrm>
            <a:off x="517320" y="71640"/>
            <a:ext cx="918072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1" name="圖片 2"/>
          <p:cNvPicPr/>
          <p:nvPr/>
        </p:nvPicPr>
        <p:blipFill>
          <a:blip r:embed="rId2"/>
          <a:stretch/>
        </p:blipFill>
        <p:spPr>
          <a:xfrm>
            <a:off x="924840" y="795600"/>
            <a:ext cx="8365320" cy="5725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/>
          <p:nvPr/>
        </p:nvSpPr>
        <p:spPr>
          <a:xfrm>
            <a:off x="517320" y="71640"/>
            <a:ext cx="918072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3" name="圖片 1"/>
          <p:cNvPicPr/>
          <p:nvPr/>
        </p:nvPicPr>
        <p:blipFill>
          <a:blip r:embed="rId2"/>
          <a:stretch/>
        </p:blipFill>
        <p:spPr>
          <a:xfrm>
            <a:off x="1064160" y="795600"/>
            <a:ext cx="8086680" cy="54313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/>
          <p:nvPr/>
        </p:nvSpPr>
        <p:spPr>
          <a:xfrm>
            <a:off x="517320" y="71640"/>
            <a:ext cx="918072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五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1"/>
          <p:cNvSpPr/>
          <p:nvPr/>
        </p:nvSpPr>
        <p:spPr>
          <a:xfrm>
            <a:off x="1126440" y="824400"/>
            <a:ext cx="8659440" cy="81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成功後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會看到以下畫面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: Merged by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使用者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6" name="圖片 1"/>
          <p:cNvPicPr/>
          <p:nvPr/>
        </p:nvPicPr>
        <p:blipFill>
          <a:blip r:embed="rId2"/>
          <a:stretch/>
        </p:blipFill>
        <p:spPr>
          <a:xfrm>
            <a:off x="261720" y="1811160"/>
            <a:ext cx="9435960" cy="36662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18" name="PlaceHolder 1"/>
          <p:cNvSpPr/>
          <p:nvPr/>
        </p:nvSpPr>
        <p:spPr>
          <a:xfrm>
            <a:off x="1126440" y="824400"/>
            <a:ext cx="8659440" cy="81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時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記得不要勾選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可保留至半年再刪除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000" b="0" strike="noStrike" spc="-1">
                <a:solidFill>
                  <a:schemeClr val="dk1"/>
                </a:solidFill>
                <a:latin typeface="Arial"/>
                <a:ea typeface="標楷體"/>
              </a:rPr>
              <a:t>Delete source branch when merge request is accepted.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9" name="圖片 1"/>
          <p:cNvPicPr/>
          <p:nvPr/>
        </p:nvPicPr>
        <p:blipFill>
          <a:blip r:embed="rId2"/>
          <a:stretch/>
        </p:blipFill>
        <p:spPr>
          <a:xfrm>
            <a:off x="304200" y="1758240"/>
            <a:ext cx="4743000" cy="18475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420" name="圖片 2"/>
          <p:cNvPicPr/>
          <p:nvPr/>
        </p:nvPicPr>
        <p:blipFill>
          <a:blip r:embed="rId3"/>
          <a:stretch/>
        </p:blipFill>
        <p:spPr>
          <a:xfrm>
            <a:off x="3692880" y="3072960"/>
            <a:ext cx="6023520" cy="2703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Notes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流程與環境對應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1" name="群組 3"/>
          <p:cNvGrpSpPr/>
          <p:nvPr/>
        </p:nvGrpSpPr>
        <p:grpSpPr>
          <a:xfrm>
            <a:off x="0" y="1760760"/>
            <a:ext cx="10080360" cy="4084560"/>
            <a:chOff x="0" y="1760760"/>
            <a:chExt cx="10080360" cy="4084560"/>
          </a:xfrm>
        </p:grpSpPr>
        <p:pic>
          <p:nvPicPr>
            <p:cNvPr id="62" name="圖片 42"/>
            <p:cNvPicPr/>
            <p:nvPr/>
          </p:nvPicPr>
          <p:blipFill>
            <a:blip r:embed="rId2"/>
            <a:stretch/>
          </p:blipFill>
          <p:spPr>
            <a:xfrm>
              <a:off x="0" y="1760760"/>
              <a:ext cx="10080360" cy="4084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矩形 2"/>
            <p:cNvSpPr/>
            <p:nvPr/>
          </p:nvSpPr>
          <p:spPr>
            <a:xfrm>
              <a:off x="8401320" y="3651480"/>
              <a:ext cx="1589040" cy="607320"/>
            </a:xfrm>
            <a:prstGeom prst="rect">
              <a:avLst/>
            </a:prstGeom>
            <a:solidFill>
              <a:srgbClr val="A5205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r>
                <a:rPr lang="en-US" sz="1800" b="1" strike="noStrike" spc="-1">
                  <a:solidFill>
                    <a:schemeClr val="lt1"/>
                  </a:solidFill>
                  <a:latin typeface="Arial"/>
                </a:rPr>
                <a:t>Stage / UAT</a:t>
              </a: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MR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衝突提示畫面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22" name="圖片 1"/>
          <p:cNvPicPr/>
          <p:nvPr/>
        </p:nvPicPr>
        <p:blipFill>
          <a:blip r:embed="rId2"/>
          <a:stretch/>
        </p:blipFill>
        <p:spPr>
          <a:xfrm>
            <a:off x="654120" y="776160"/>
            <a:ext cx="8772120" cy="5304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24" name="圖片 1"/>
          <p:cNvPicPr/>
          <p:nvPr/>
        </p:nvPicPr>
        <p:blipFill>
          <a:blip r:embed="rId2"/>
          <a:stretch/>
        </p:blipFill>
        <p:spPr>
          <a:xfrm>
            <a:off x="453960" y="800280"/>
            <a:ext cx="9172080" cy="5257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26" name="圖片 1"/>
          <p:cNvPicPr/>
          <p:nvPr/>
        </p:nvPicPr>
        <p:blipFill>
          <a:blip r:embed="rId2"/>
          <a:stretch/>
        </p:blipFill>
        <p:spPr>
          <a:xfrm>
            <a:off x="896040" y="2700360"/>
            <a:ext cx="8432280" cy="20880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27" name="PlaceHolder 1"/>
          <p:cNvSpPr/>
          <p:nvPr/>
        </p:nvSpPr>
        <p:spPr>
          <a:xfrm>
            <a:off x="683640" y="915840"/>
            <a:ext cx="9226800" cy="158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＊因為若在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Gitlab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上解決衝突，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Commit to source branch </a:t>
            </a:r>
            <a:r>
              <a:rPr sz="2400"/>
              <a:t/>
            </a:r>
            <a:br>
              <a:rPr sz="2400"/>
            </a:b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會將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弄髒，如下圖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所以若有衝突，請一律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Pull target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為基底分支，將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的版本附加上去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PlaceHolder 1"/>
          <p:cNvSpPr/>
          <p:nvPr/>
        </p:nvSpPr>
        <p:spPr>
          <a:xfrm>
            <a:off x="683640" y="4811040"/>
            <a:ext cx="9226800" cy="1377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＊一般情境下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因為只有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SIT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會複數需求同時開發，會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dev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所以衝突多會發生在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dev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解決衝突後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Merge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30" name="圖片 2"/>
          <p:cNvPicPr/>
          <p:nvPr/>
        </p:nvPicPr>
        <p:blipFill>
          <a:blip r:embed="rId2"/>
          <a:stretch/>
        </p:blipFill>
        <p:spPr>
          <a:xfrm>
            <a:off x="2019240" y="795600"/>
            <a:ext cx="5906160" cy="5279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Step 4 - Jenkins pipeline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2" name="圖片 1"/>
          <p:cNvPicPr/>
          <p:nvPr/>
        </p:nvPicPr>
        <p:blipFill>
          <a:blip r:embed="rId2"/>
          <a:stretch/>
        </p:blipFill>
        <p:spPr>
          <a:xfrm>
            <a:off x="257760" y="1256040"/>
            <a:ext cx="9387720" cy="43610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主頁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34" name="圖片 1"/>
          <p:cNvPicPr/>
          <p:nvPr/>
        </p:nvPicPr>
        <p:blipFill>
          <a:blip r:embed="rId2"/>
          <a:stretch/>
        </p:blipFill>
        <p:spPr>
          <a:xfrm>
            <a:off x="291960" y="877680"/>
            <a:ext cx="9640440" cy="4721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點選系統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Folder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36" name="圖片 2"/>
          <p:cNvPicPr/>
          <p:nvPr/>
        </p:nvPicPr>
        <p:blipFill>
          <a:blip r:embed="rId2"/>
          <a:stretch/>
        </p:blipFill>
        <p:spPr>
          <a:xfrm>
            <a:off x="1331640" y="884520"/>
            <a:ext cx="7472880" cy="49208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xfrm>
            <a:off x="951480" y="71640"/>
            <a:ext cx="828432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找到對應環境的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38" name="圖片 1"/>
          <p:cNvPicPr/>
          <p:nvPr/>
        </p:nvPicPr>
        <p:blipFill>
          <a:blip r:embed="rId2"/>
          <a:stretch/>
        </p:blipFill>
        <p:spPr>
          <a:xfrm>
            <a:off x="1263240" y="1010880"/>
            <a:ext cx="7972200" cy="5135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建立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40" name="圖片 1"/>
          <p:cNvPicPr/>
          <p:nvPr/>
        </p:nvPicPr>
        <p:blipFill>
          <a:blip r:embed="rId2"/>
          <a:stretch/>
        </p:blipFill>
        <p:spPr>
          <a:xfrm>
            <a:off x="1542600" y="1014120"/>
            <a:ext cx="6434280" cy="37328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建立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42" name="圖片 2"/>
          <p:cNvPicPr/>
          <p:nvPr/>
        </p:nvPicPr>
        <p:blipFill>
          <a:blip r:embed="rId2"/>
          <a:stretch/>
        </p:blipFill>
        <p:spPr>
          <a:xfrm>
            <a:off x="307440" y="1464120"/>
            <a:ext cx="9330120" cy="4406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43" name="PlaceHolder 1"/>
          <p:cNvSpPr/>
          <p:nvPr/>
        </p:nvSpPr>
        <p:spPr>
          <a:xfrm>
            <a:off x="970200" y="79560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輸入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名稱，選擇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按下確定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CICD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整體架構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(1/2)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19" y="890248"/>
            <a:ext cx="9727046" cy="5390623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主頁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45" name="圖片 3"/>
          <p:cNvPicPr/>
          <p:nvPr/>
        </p:nvPicPr>
        <p:blipFill>
          <a:blip r:embed="rId2"/>
          <a:stretch/>
        </p:blipFill>
        <p:spPr>
          <a:xfrm>
            <a:off x="290160" y="976680"/>
            <a:ext cx="9498600" cy="47188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- environment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47" name="PlaceHolder 1"/>
          <p:cNvSpPr/>
          <p:nvPr/>
        </p:nvSpPr>
        <p:spPr>
          <a:xfrm>
            <a:off x="1026720" y="96192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宣告工具與環境變數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8" name="圖片 3"/>
          <p:cNvPicPr/>
          <p:nvPr/>
        </p:nvPicPr>
        <p:blipFill>
          <a:blip r:embed="rId2"/>
          <a:stretch/>
        </p:blipFill>
        <p:spPr>
          <a:xfrm>
            <a:off x="905400" y="1860840"/>
            <a:ext cx="8133840" cy="38383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check env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50" name="PlaceHolder 1"/>
          <p:cNvSpPr/>
          <p:nvPr/>
        </p:nvSpPr>
        <p:spPr>
          <a:xfrm>
            <a:off x="482040" y="79560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查看目前環境的各工具與版本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1" name="圖片 1"/>
          <p:cNvPicPr/>
          <p:nvPr/>
        </p:nvPicPr>
        <p:blipFill>
          <a:blip r:embed="rId2"/>
          <a:stretch/>
        </p:blipFill>
        <p:spPr>
          <a:xfrm>
            <a:off x="1384560" y="1440000"/>
            <a:ext cx="7228440" cy="46738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workspace init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53" name="PlaceHolder 1"/>
          <p:cNvSpPr/>
          <p:nvPr/>
        </p:nvSpPr>
        <p:spPr>
          <a:xfrm>
            <a:off x="417240" y="62388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清除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workspace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底下所有檔案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4" name="圖片 2"/>
          <p:cNvPicPr/>
          <p:nvPr/>
        </p:nvPicPr>
        <p:blipFill>
          <a:blip r:embed="rId2"/>
          <a:stretch/>
        </p:blipFill>
        <p:spPr>
          <a:xfrm>
            <a:off x="1331640" y="1268280"/>
            <a:ext cx="7410240" cy="4838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- checkout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56" name="PlaceHolder 1"/>
          <p:cNvSpPr/>
          <p:nvPr/>
        </p:nvSpPr>
        <p:spPr>
          <a:xfrm>
            <a:off x="1026720" y="96192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Checkout gitlab project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7" name="圖片 1"/>
          <p:cNvPicPr/>
          <p:nvPr/>
        </p:nvPicPr>
        <p:blipFill>
          <a:blip r:embed="rId2"/>
          <a:stretch/>
        </p:blipFill>
        <p:spPr>
          <a:xfrm>
            <a:off x="52920" y="1606320"/>
            <a:ext cx="9838800" cy="4352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package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59" name="圖片 1"/>
          <p:cNvPicPr/>
          <p:nvPr/>
        </p:nvPicPr>
        <p:blipFill>
          <a:blip r:embed="rId2"/>
          <a:stretch/>
        </p:blipFill>
        <p:spPr>
          <a:xfrm>
            <a:off x="1000080" y="904320"/>
            <a:ext cx="7944120" cy="49402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push to Nexus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61" name="圖片 2"/>
          <p:cNvPicPr/>
          <p:nvPr/>
        </p:nvPicPr>
        <p:blipFill>
          <a:blip r:embed="rId2"/>
          <a:stretch/>
        </p:blipFill>
        <p:spPr>
          <a:xfrm>
            <a:off x="178920" y="954000"/>
            <a:ext cx="9786960" cy="55652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452520" y="71640"/>
            <a:ext cx="937440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Download form Nexus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63" name="圖片 1"/>
          <p:cNvPicPr/>
          <p:nvPr/>
        </p:nvPicPr>
        <p:blipFill>
          <a:blip r:embed="rId2"/>
          <a:stretch/>
        </p:blipFill>
        <p:spPr>
          <a:xfrm>
            <a:off x="131760" y="1329120"/>
            <a:ext cx="9840960" cy="48531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64" name="PlaceHolder 1"/>
          <p:cNvSpPr/>
          <p:nvPr/>
        </p:nvSpPr>
        <p:spPr>
          <a:xfrm>
            <a:off x="906840" y="68472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0000"/>
                </a:solidFill>
                <a:latin typeface="Arial"/>
              </a:rPr>
              <a:t>由 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AP Server </a:t>
            </a:r>
            <a:r>
              <a:rPr lang="zh-TW" sz="2400" b="0" strike="noStrike" spc="-1">
                <a:solidFill>
                  <a:srgbClr val="000000"/>
                </a:solidFill>
                <a:latin typeface="Arial"/>
              </a:rPr>
              <a:t>下指令，從 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Nexus </a:t>
            </a:r>
            <a:r>
              <a:rPr lang="zh-TW" sz="2400" b="0" strike="noStrike" spc="-1">
                <a:solidFill>
                  <a:srgbClr val="000000"/>
                </a:solidFill>
                <a:latin typeface="Arial"/>
              </a:rPr>
              <a:t>下載剛剛 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Push </a:t>
            </a:r>
            <a:r>
              <a:rPr lang="zh-TW" sz="2400" b="0" strike="noStrike" spc="-1">
                <a:solidFill>
                  <a:srgbClr val="000000"/>
                </a:solidFill>
                <a:latin typeface="Arial"/>
              </a:rPr>
              <a:t>的 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war/jar file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452520" y="71640"/>
            <a:ext cx="937440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deploy and restart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66" name="PlaceHolder 1"/>
          <p:cNvSpPr/>
          <p:nvPr/>
        </p:nvSpPr>
        <p:spPr>
          <a:xfrm>
            <a:off x="906840" y="68472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0000"/>
                </a:solidFill>
                <a:latin typeface="Arial"/>
              </a:rPr>
              <a:t>執行與重啟程式或服務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7" name="圖片 2"/>
          <p:cNvPicPr/>
          <p:nvPr/>
        </p:nvPicPr>
        <p:blipFill>
          <a:blip r:embed="rId2"/>
          <a:stretch/>
        </p:blipFill>
        <p:spPr>
          <a:xfrm>
            <a:off x="328320" y="1329120"/>
            <a:ext cx="9498600" cy="4456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1345;p45"/>
          <p:cNvSpPr/>
          <p:nvPr/>
        </p:nvSpPr>
        <p:spPr>
          <a:xfrm>
            <a:off x="257760" y="193680"/>
            <a:ext cx="931068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Step 5 - Merge to Main Branch And Revert 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9" name="圖片 1"/>
          <p:cNvPicPr/>
          <p:nvPr/>
        </p:nvPicPr>
        <p:blipFill>
          <a:blip r:embed="rId2"/>
          <a:stretch/>
        </p:blipFill>
        <p:spPr>
          <a:xfrm>
            <a:off x="257760" y="1145160"/>
            <a:ext cx="9592920" cy="4479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CICD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整體架構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(2/2)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文字方塊 1"/>
          <p:cNvSpPr/>
          <p:nvPr/>
        </p:nvSpPr>
        <p:spPr>
          <a:xfrm>
            <a:off x="257760" y="828361"/>
            <a:ext cx="9328692" cy="518898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000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新環境網段規劃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Dev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 (</a:t>
            </a:r>
            <a:r>
              <a:rPr lang="zh-TW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測試環境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)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r>
              <a:rPr lang="en-US" b="1" strike="noStrike" spc="-1" dirty="0">
                <a:solidFill>
                  <a:schemeClr val="dk2"/>
                </a:solidFill>
                <a:latin typeface="微軟正黑體"/>
                <a:ea typeface="微軟正黑體"/>
              </a:rPr>
              <a:t>10.21.XXX.XXX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Stage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 (</a:t>
            </a:r>
            <a:r>
              <a:rPr lang="zh-TW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驗證環境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)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r>
              <a:rPr lang="en-US" b="1" strike="noStrike" spc="-1" dirty="0">
                <a:solidFill>
                  <a:schemeClr val="dk2"/>
                </a:solidFill>
                <a:latin typeface="微軟正黑體"/>
                <a:ea typeface="微軟正黑體"/>
              </a:rPr>
              <a:t>10.22.XXX.XXX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Production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 (</a:t>
            </a:r>
            <a:r>
              <a:rPr lang="zh-TW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正式環境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)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r>
              <a:rPr lang="en-US" b="1" strike="noStrike" spc="-1" dirty="0">
                <a:solidFill>
                  <a:schemeClr val="dk2"/>
                </a:solidFill>
                <a:latin typeface="微軟正黑體"/>
                <a:ea typeface="微軟正黑體"/>
              </a:rPr>
              <a:t>10.23.XXX.XXX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altLang="zh-TW" b="0" strike="noStrike" spc="-1" dirty="0">
              <a:solidFill>
                <a:schemeClr val="dk1"/>
              </a:solidFill>
              <a:latin typeface="微軟正黑體"/>
              <a:ea typeface="微軟正黑體"/>
            </a:endParaRPr>
          </a:p>
          <a:p>
            <a:pPr lvl="1" defTabSz="914400">
              <a:lnSpc>
                <a:spcPct val="150000"/>
              </a:lnSpc>
              <a:buClr>
                <a:srgbClr val="000000"/>
              </a:buClr>
            </a:pP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000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各工具之功能說明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Gitlab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：負責進行原始碼版控，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Dev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、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Stage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環境各建置一套，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Dev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環境開發測試完畢後透過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Mirror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的方式複製到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Stage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環境。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Redmine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：負責記錄需求的開發與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User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測試紀錄。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Nexus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r>
              <a:rPr lang="zh-TW" alt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主要功能是用來儲存、管理、代理、發佈與控制軟體套件（</a:t>
            </a:r>
            <a:r>
              <a:rPr lang="en-US" alt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artifact</a:t>
            </a:r>
            <a:r>
              <a:rPr lang="zh-TW" alt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）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，與 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Non-OCP 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檔案的儲存庫，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Dev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、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Stage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、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Prod</a:t>
            </a:r>
            <a:r>
              <a:rPr lang="zh-TW" alt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各一部。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Harbor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OCP 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映像檔與基礎映像檔儲存庫。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Jenkins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：自動化應用系統佈署工具。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操作一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71" name="PlaceHolder 1"/>
          <p:cNvSpPr/>
          <p:nvPr/>
        </p:nvSpPr>
        <p:spPr>
          <a:xfrm>
            <a:off x="398520" y="774720"/>
            <a:ext cx="8667000" cy="778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使用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branch : feature_#17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2" name="圖片 2"/>
          <p:cNvPicPr/>
          <p:nvPr/>
        </p:nvPicPr>
        <p:blipFill>
          <a:blip r:embed="rId2"/>
          <a:stretch/>
        </p:blipFill>
        <p:spPr>
          <a:xfrm>
            <a:off x="324720" y="1553400"/>
            <a:ext cx="9394920" cy="43848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操作二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74" name="PlaceHolder 1"/>
          <p:cNvSpPr/>
          <p:nvPr/>
        </p:nvSpPr>
        <p:spPr>
          <a:xfrm>
            <a:off x="398520" y="774720"/>
            <a:ext cx="8667000" cy="683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過至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點選左側功能列，然後點擊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New 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5" name="圖片 3"/>
          <p:cNvPicPr/>
          <p:nvPr/>
        </p:nvPicPr>
        <p:blipFill>
          <a:blip r:embed="rId2"/>
          <a:stretch/>
        </p:blipFill>
        <p:spPr>
          <a:xfrm>
            <a:off x="398520" y="1553760"/>
            <a:ext cx="3161520" cy="2561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476" name="圖片 4"/>
          <p:cNvPicPr/>
          <p:nvPr/>
        </p:nvPicPr>
        <p:blipFill>
          <a:blip r:embed="rId3"/>
          <a:stretch/>
        </p:blipFill>
        <p:spPr>
          <a:xfrm>
            <a:off x="140040" y="4115880"/>
            <a:ext cx="9666720" cy="1652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操作三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78" name="PlaceHolder 1"/>
          <p:cNvSpPr/>
          <p:nvPr/>
        </p:nvSpPr>
        <p:spPr>
          <a:xfrm>
            <a:off x="352440" y="795600"/>
            <a:ext cx="8667000" cy="866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branch 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Compare branches and continue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開啟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9" name="圖片 1"/>
          <p:cNvPicPr/>
          <p:nvPr/>
        </p:nvPicPr>
        <p:blipFill>
          <a:blip r:embed="rId2"/>
          <a:stretch/>
        </p:blipFill>
        <p:spPr>
          <a:xfrm>
            <a:off x="352440" y="1908000"/>
            <a:ext cx="9428760" cy="38275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操作四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81" name="PlaceHolder 1"/>
          <p:cNvSpPr/>
          <p:nvPr/>
        </p:nvSpPr>
        <p:spPr>
          <a:xfrm>
            <a:off x="352440" y="795600"/>
            <a:ext cx="8667000" cy="45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時的背景資料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一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2" name="圖片 1"/>
          <p:cNvPicPr/>
          <p:nvPr/>
        </p:nvPicPr>
        <p:blipFill>
          <a:blip r:embed="rId2"/>
          <a:stretch/>
        </p:blipFill>
        <p:spPr>
          <a:xfrm>
            <a:off x="2116800" y="1344960"/>
            <a:ext cx="5743080" cy="51836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操作五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84" name="PlaceHolder 1"/>
          <p:cNvSpPr/>
          <p:nvPr/>
        </p:nvSpPr>
        <p:spPr>
          <a:xfrm>
            <a:off x="134640" y="778320"/>
            <a:ext cx="10416600" cy="45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時的背景資料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二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),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填寫後按下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Create 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5" name="圖片 2"/>
          <p:cNvPicPr/>
          <p:nvPr/>
        </p:nvPicPr>
        <p:blipFill>
          <a:blip r:embed="rId2"/>
          <a:stretch/>
        </p:blipFill>
        <p:spPr>
          <a:xfrm>
            <a:off x="705600" y="1383120"/>
            <a:ext cx="4004280" cy="4739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486" name="圖片 3"/>
          <p:cNvPicPr/>
          <p:nvPr/>
        </p:nvPicPr>
        <p:blipFill>
          <a:blip r:embed="rId3"/>
          <a:stretch/>
        </p:blipFill>
        <p:spPr>
          <a:xfrm>
            <a:off x="5343120" y="1383120"/>
            <a:ext cx="3926520" cy="47473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操作六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88" name="PlaceHolder 1"/>
          <p:cNvSpPr/>
          <p:nvPr/>
        </p:nvSpPr>
        <p:spPr>
          <a:xfrm>
            <a:off x="489240" y="795600"/>
            <a:ext cx="9590400" cy="45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這時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列表中，會出現剛剛建立的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9" name="圖片 1"/>
          <p:cNvPicPr/>
          <p:nvPr/>
        </p:nvPicPr>
        <p:blipFill>
          <a:blip r:embed="rId2"/>
          <a:stretch/>
        </p:blipFill>
        <p:spPr>
          <a:xfrm>
            <a:off x="996840" y="1394280"/>
            <a:ext cx="8086320" cy="44575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操作七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91" name="PlaceHolder 1"/>
          <p:cNvSpPr/>
          <p:nvPr/>
        </p:nvSpPr>
        <p:spPr>
          <a:xfrm>
            <a:off x="352440" y="795600"/>
            <a:ext cx="8667000" cy="45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標楷體"/>
              <a:ea typeface="標楷體"/>
            </a:endParaRPr>
          </a:p>
        </p:txBody>
      </p:sp>
      <p:sp>
        <p:nvSpPr>
          <p:cNvPr id="492" name="PlaceHolder 1"/>
          <p:cNvSpPr/>
          <p:nvPr/>
        </p:nvSpPr>
        <p:spPr>
          <a:xfrm>
            <a:off x="489240" y="795600"/>
            <a:ext cx="9590400" cy="45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點進去可以確認版本差異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3" name="圖片 1"/>
          <p:cNvPicPr/>
          <p:nvPr/>
        </p:nvPicPr>
        <p:blipFill>
          <a:blip r:embed="rId2"/>
          <a:stretch/>
        </p:blipFill>
        <p:spPr>
          <a:xfrm>
            <a:off x="941760" y="1401480"/>
            <a:ext cx="8257320" cy="47059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操作八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95" name="PlaceHolder 1"/>
          <p:cNvSpPr/>
          <p:nvPr/>
        </p:nvSpPr>
        <p:spPr>
          <a:xfrm>
            <a:off x="638640" y="1157760"/>
            <a:ext cx="866700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標楷體"/>
              <a:ea typeface="標楷體"/>
            </a:endParaRPr>
          </a:p>
        </p:txBody>
      </p:sp>
      <p:sp>
        <p:nvSpPr>
          <p:cNvPr id="496" name="PlaceHolder 1"/>
          <p:cNvSpPr/>
          <p:nvPr/>
        </p:nvSpPr>
        <p:spPr>
          <a:xfrm>
            <a:off x="489240" y="795600"/>
            <a:ext cx="9590400" cy="78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確認版本差異無誤後，點回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Overview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頁簽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在下方處有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按鈕，點擊按鈕後即可完成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PlaceHolder 1"/>
          <p:cNvSpPr/>
          <p:nvPr/>
        </p:nvSpPr>
        <p:spPr>
          <a:xfrm>
            <a:off x="176760" y="4827240"/>
            <a:ext cx="9590400" cy="78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不勾選刪除來源分支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8" name="圖片 1"/>
          <p:cNvPicPr/>
          <p:nvPr/>
        </p:nvPicPr>
        <p:blipFill>
          <a:blip r:embed="rId2"/>
          <a:stretch/>
        </p:blipFill>
        <p:spPr>
          <a:xfrm>
            <a:off x="210960" y="1720080"/>
            <a:ext cx="9642240" cy="28692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499" name="圖片 8"/>
          <p:cNvPicPr/>
          <p:nvPr/>
        </p:nvPicPr>
        <p:blipFill>
          <a:blip r:embed="rId3"/>
          <a:stretch/>
        </p:blipFill>
        <p:spPr>
          <a:xfrm>
            <a:off x="3505680" y="3904200"/>
            <a:ext cx="5799960" cy="21520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操作九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01" name="PlaceHolder 1"/>
          <p:cNvSpPr/>
          <p:nvPr/>
        </p:nvSpPr>
        <p:spPr>
          <a:xfrm>
            <a:off x="352440" y="795600"/>
            <a:ext cx="9567000" cy="81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之後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多出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feature_#17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的檔案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下圖可看到多了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IssusDController.java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IssusEController.java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2" name="圖片 1"/>
          <p:cNvPicPr/>
          <p:nvPr/>
        </p:nvPicPr>
        <p:blipFill>
          <a:blip r:embed="rId2"/>
          <a:stretch/>
        </p:blipFill>
        <p:spPr>
          <a:xfrm>
            <a:off x="1331640" y="1634400"/>
            <a:ext cx="7916400" cy="4514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操作十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04" name="PlaceHolder 1"/>
          <p:cNvSpPr/>
          <p:nvPr/>
        </p:nvSpPr>
        <p:spPr>
          <a:xfrm>
            <a:off x="331200" y="838800"/>
            <a:ext cx="866700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FF0000"/>
                </a:solidFill>
                <a:latin typeface="標楷體"/>
                <a:ea typeface="標楷體"/>
              </a:rPr>
              <a:t>Revert =&gt;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先找到之前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紀錄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5" name="圖片 1"/>
          <p:cNvPicPr/>
          <p:nvPr/>
        </p:nvPicPr>
        <p:blipFill>
          <a:blip r:embed="rId2"/>
          <a:stretch/>
        </p:blipFill>
        <p:spPr>
          <a:xfrm>
            <a:off x="924120" y="1616040"/>
            <a:ext cx="8096040" cy="41428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Dev to UAT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60" y="915987"/>
            <a:ext cx="9359324" cy="528199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操作十一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07" name="PlaceHolder 1"/>
          <p:cNvSpPr/>
          <p:nvPr/>
        </p:nvSpPr>
        <p:spPr>
          <a:xfrm>
            <a:off x="206280" y="675360"/>
            <a:ext cx="866700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確認後再做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8" name="圖片 2"/>
          <p:cNvPicPr/>
          <p:nvPr/>
        </p:nvPicPr>
        <p:blipFill>
          <a:blip r:embed="rId2"/>
          <a:stretch/>
        </p:blipFill>
        <p:spPr>
          <a:xfrm>
            <a:off x="1577880" y="1315080"/>
            <a:ext cx="7214760" cy="48096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操作十二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10" name="PlaceHolder 1"/>
          <p:cNvSpPr/>
          <p:nvPr/>
        </p:nvSpPr>
        <p:spPr>
          <a:xfrm>
            <a:off x="352440" y="795600"/>
            <a:ext cx="866700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跳出確認視窗，點選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1" name="圖片 2"/>
          <p:cNvPicPr/>
          <p:nvPr/>
        </p:nvPicPr>
        <p:blipFill>
          <a:blip r:embed="rId2"/>
          <a:stretch/>
        </p:blipFill>
        <p:spPr>
          <a:xfrm>
            <a:off x="1136880" y="1519560"/>
            <a:ext cx="7609320" cy="43984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操作十三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13" name="PlaceHolder 1"/>
          <p:cNvSpPr/>
          <p:nvPr/>
        </p:nvSpPr>
        <p:spPr>
          <a:xfrm>
            <a:off x="352440" y="795600"/>
            <a:ext cx="8667000" cy="73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系統會自動開啟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branch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4" name="圖片 1"/>
          <p:cNvPicPr/>
          <p:nvPr/>
        </p:nvPicPr>
        <p:blipFill>
          <a:blip r:embed="rId2"/>
          <a:stretch/>
        </p:blipFill>
        <p:spPr>
          <a:xfrm>
            <a:off x="939960" y="2024640"/>
            <a:ext cx="8200800" cy="36763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操作十四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16" name="PlaceHolder 1"/>
          <p:cNvSpPr/>
          <p:nvPr/>
        </p:nvSpPr>
        <p:spPr>
          <a:xfrm>
            <a:off x="324720" y="716400"/>
            <a:ext cx="8667000" cy="73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同前面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建立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Merge Request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後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確認後點擊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7" name="圖片 2"/>
          <p:cNvPicPr/>
          <p:nvPr/>
        </p:nvPicPr>
        <p:blipFill>
          <a:blip r:embed="rId2"/>
          <a:stretch/>
        </p:blipFill>
        <p:spPr>
          <a:xfrm>
            <a:off x="2316240" y="3872160"/>
            <a:ext cx="7183080" cy="2156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518" name="圖片 1"/>
          <p:cNvPicPr/>
          <p:nvPr/>
        </p:nvPicPr>
        <p:blipFill>
          <a:blip r:embed="rId3"/>
          <a:stretch/>
        </p:blipFill>
        <p:spPr>
          <a:xfrm>
            <a:off x="662760" y="1631160"/>
            <a:ext cx="7991280" cy="1914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操作十五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20" name="PlaceHolder 1"/>
          <p:cNvSpPr/>
          <p:nvPr/>
        </p:nvSpPr>
        <p:spPr>
          <a:xfrm>
            <a:off x="324720" y="716400"/>
            <a:ext cx="8667000" cy="73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branch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分支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1" name="圖片 1"/>
          <p:cNvPicPr/>
          <p:nvPr/>
        </p:nvPicPr>
        <p:blipFill>
          <a:blip r:embed="rId2"/>
          <a:stretch/>
        </p:blipFill>
        <p:spPr>
          <a:xfrm>
            <a:off x="1916640" y="1440000"/>
            <a:ext cx="6110640" cy="48513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操作十六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23" name="PlaceHolder 1"/>
          <p:cNvSpPr/>
          <p:nvPr/>
        </p:nvSpPr>
        <p:spPr>
          <a:xfrm>
            <a:off x="334080" y="79560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是否已將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Feature_#17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版本刪除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4" name="圖片 1"/>
          <p:cNvPicPr/>
          <p:nvPr/>
        </p:nvPicPr>
        <p:blipFill>
          <a:blip r:embed="rId2"/>
          <a:stretch/>
        </p:blipFill>
        <p:spPr>
          <a:xfrm>
            <a:off x="1171080" y="1440000"/>
            <a:ext cx="7830000" cy="46915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Tag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命名規則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26" name="PlaceHolder 1"/>
          <p:cNvSpPr/>
          <p:nvPr/>
        </p:nvSpPr>
        <p:spPr>
          <a:xfrm>
            <a:off x="386640" y="674280"/>
            <a:ext cx="9869400" cy="5153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Stage Tag : v20240816.001-t24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(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v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西元日期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8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碼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.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當日流水號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-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專案名稱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SIT Tag : s20240816.001-t24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(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s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西元日期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8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碼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.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當日流水號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-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專案名稱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緊急上版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Tag : e20240816.001-t24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(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e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西元日期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8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碼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.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當日流水號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-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專案名稱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Create Tag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528" name="圖片 1"/>
          <p:cNvPicPr/>
          <p:nvPr/>
        </p:nvPicPr>
        <p:blipFill>
          <a:blip r:embed="rId2"/>
          <a:stretch/>
        </p:blipFill>
        <p:spPr>
          <a:xfrm>
            <a:off x="201600" y="1141560"/>
            <a:ext cx="9751680" cy="4325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Create Tag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530" name="圖片 3"/>
          <p:cNvPicPr/>
          <p:nvPr/>
        </p:nvPicPr>
        <p:blipFill>
          <a:blip r:embed="rId2"/>
          <a:stretch/>
        </p:blipFill>
        <p:spPr>
          <a:xfrm>
            <a:off x="1331640" y="938160"/>
            <a:ext cx="7660800" cy="51890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Create Tag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32" name="PlaceHolder 1"/>
          <p:cNvSpPr/>
          <p:nvPr/>
        </p:nvSpPr>
        <p:spPr>
          <a:xfrm>
            <a:off x="334080" y="79560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Tags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中可以看到剛剛建立的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Tag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3" name="圖片 1"/>
          <p:cNvPicPr/>
          <p:nvPr/>
        </p:nvPicPr>
        <p:blipFill>
          <a:blip r:embed="rId2"/>
          <a:stretch/>
        </p:blipFill>
        <p:spPr>
          <a:xfrm>
            <a:off x="1016280" y="1513800"/>
            <a:ext cx="8070480" cy="4510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UAT to PROD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" name="圖片 74"/>
          <p:cNvPicPr/>
          <p:nvPr/>
        </p:nvPicPr>
        <p:blipFill>
          <a:blip r:embed="rId2"/>
          <a:stretch/>
        </p:blipFill>
        <p:spPr>
          <a:xfrm>
            <a:off x="0" y="1816200"/>
            <a:ext cx="10080360" cy="3225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影像5"/>
          <p:cNvPicPr/>
          <p:nvPr/>
        </p:nvPicPr>
        <p:blipFill>
          <a:blip r:embed="rId2"/>
          <a:stretch/>
        </p:blipFill>
        <p:spPr>
          <a:xfrm>
            <a:off x="372960" y="795600"/>
            <a:ext cx="9199080" cy="49716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535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GitLab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版控 – 權限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應用系統設定檔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管控原則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文字方塊 5"/>
          <p:cNvSpPr/>
          <p:nvPr/>
        </p:nvSpPr>
        <p:spPr>
          <a:xfrm>
            <a:off x="171720" y="905400"/>
            <a:ext cx="8793720" cy="100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以 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SpringBoot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為例說明。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開發環境、驗證環境、正式環境之設定檔，應透過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Gitlab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進行版本控管，並使用 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Spring Profile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來管理多環境配置。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應用系統設定檔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–配置多環境的設定檔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9" name="內容版面配置區 2"/>
          <p:cNvSpPr/>
          <p:nvPr/>
        </p:nvSpPr>
        <p:spPr>
          <a:xfrm>
            <a:off x="257760" y="914040"/>
            <a:ext cx="9360720" cy="452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2060"/>
              </a:buClr>
              <a:buFont typeface="Arial"/>
              <a:buChar char="•"/>
            </a:pP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在 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src/main/resources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目錄下創建多個配置文件：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561"/>
              </a:spcBef>
              <a:tabLst>
                <a:tab pos="0" algn="l"/>
              </a:tabLst>
            </a:pP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   - application-dev.properties (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開發環境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561"/>
              </a:spcBef>
              <a:tabLst>
                <a:tab pos="0" algn="l"/>
              </a:tabLst>
            </a:pP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   - application-stage.properties (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驗證環境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561"/>
              </a:spcBef>
              <a:tabLst>
                <a:tab pos="0" algn="l"/>
              </a:tabLst>
            </a:pP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   - application-prod.properties (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正式環境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應用系統設定檔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管控原則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1" name="文字方塊 5"/>
          <p:cNvSpPr/>
          <p:nvPr/>
        </p:nvSpPr>
        <p:spPr>
          <a:xfrm>
            <a:off x="171720" y="905400"/>
            <a:ext cx="8793720" cy="3381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Spring Boot 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根據 </a:t>
            </a:r>
            <a:r>
              <a:rPr lang="en-US" sz="2400" b="1" strike="noStrike" spc="-1">
                <a:solidFill>
                  <a:schemeClr val="dk2"/>
                </a:solidFill>
                <a:latin typeface="微軟正黑體"/>
                <a:ea typeface="微軟正黑體"/>
              </a:rPr>
              <a:t>spring.profiles.active 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設定載入對應的 </a:t>
            </a: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application-{profile}.properties 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文件。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設定檔案的載入順序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先載入</a:t>
            </a: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application.properties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然後載入 </a:t>
            </a: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application-{profile}.properties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如何設定</a:t>
            </a: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spring.profiles.active 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800280" lvl="1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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啟動時加入環境參數“</a:t>
            </a: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-Dspring.profiles.active=dev”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800280" lvl="1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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在開發工具設定。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800280" lvl="1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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在執行容器設定環境變數。</a:t>
            </a: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(Stage/Prod)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文字方塊 1"/>
          <p:cNvSpPr/>
          <p:nvPr/>
        </p:nvSpPr>
        <p:spPr>
          <a:xfrm>
            <a:off x="5651280" y="1558800"/>
            <a:ext cx="3891240" cy="82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600" b="0" strike="noStrike" spc="-1">
                <a:solidFill>
                  <a:srgbClr val="FF0000"/>
                </a:solidFill>
                <a:latin typeface="微軟正黑體"/>
                <a:ea typeface="微軟正黑體"/>
              </a:rPr>
              <a:t>※</a:t>
            </a:r>
            <a:r>
              <a:rPr lang="zh-TW" sz="1600" b="0" strike="noStrike" spc="-1">
                <a:solidFill>
                  <a:srgbClr val="FF0000"/>
                </a:solidFill>
                <a:latin typeface="微軟正黑體"/>
                <a:ea typeface="微軟正黑體"/>
              </a:rPr>
              <a:t>建議直接刪除</a:t>
            </a:r>
            <a:r>
              <a:rPr lang="en-US" sz="1600" b="0" strike="noStrike" spc="-1">
                <a:solidFill>
                  <a:srgbClr val="FF0000"/>
                </a:solidFill>
                <a:latin typeface="微軟正黑體"/>
                <a:ea typeface="微軟正黑體"/>
              </a:rPr>
              <a:t>application.properties</a:t>
            </a:r>
            <a:r>
              <a:rPr sz="1600"/>
              <a:t/>
            </a:r>
            <a:br>
              <a:rPr sz="1600"/>
            </a:br>
            <a:r>
              <a:rPr lang="zh-TW" sz="1600" b="0" strike="noStrike" spc="-1">
                <a:solidFill>
                  <a:srgbClr val="FF0000"/>
                </a:solidFill>
                <a:latin typeface="微軟正黑體"/>
                <a:ea typeface="微軟正黑體"/>
              </a:rPr>
              <a:t>僅留下每個環境設定檔，獲利用繼承的方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zh-TW" sz="1600" b="0" strike="noStrike" spc="-1">
                <a:solidFill>
                  <a:srgbClr val="FF0000"/>
                </a:solidFill>
                <a:latin typeface="微軟正黑體"/>
                <a:ea typeface="微軟正黑體"/>
              </a:rPr>
              <a:t>式，避免衝突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圖片 12"/>
          <p:cNvPicPr/>
          <p:nvPr/>
        </p:nvPicPr>
        <p:blipFill>
          <a:blip r:embed="rId2"/>
          <a:stretch/>
        </p:blipFill>
        <p:spPr>
          <a:xfrm>
            <a:off x="276840" y="1177200"/>
            <a:ext cx="9526680" cy="5511240"/>
          </a:xfrm>
          <a:prstGeom prst="rect">
            <a:avLst/>
          </a:prstGeom>
          <a:ln w="0">
            <a:noFill/>
          </a:ln>
        </p:spPr>
      </p:pic>
      <p:sp>
        <p:nvSpPr>
          <p:cNvPr id="544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Eclipse </a:t>
            </a:r>
            <a:r>
              <a:rPr lang="zh-TW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設定 </a:t>
            </a: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lang="en-US" sz="4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45" name="矩形 9"/>
          <p:cNvSpPr/>
          <p:nvPr/>
        </p:nvSpPr>
        <p:spPr>
          <a:xfrm>
            <a:off x="3312000" y="3717000"/>
            <a:ext cx="1367640" cy="215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圖片 3"/>
          <p:cNvPicPr/>
          <p:nvPr/>
        </p:nvPicPr>
        <p:blipFill>
          <a:blip r:embed="rId2"/>
          <a:stretch/>
        </p:blipFill>
        <p:spPr>
          <a:xfrm>
            <a:off x="792000" y="1121400"/>
            <a:ext cx="7990920" cy="5597640"/>
          </a:xfrm>
          <a:prstGeom prst="rect">
            <a:avLst/>
          </a:prstGeom>
          <a:ln w="0">
            <a:solidFill>
              <a:srgbClr val="FF0000"/>
            </a:solidFill>
          </a:ln>
        </p:spPr>
      </p:pic>
      <p:sp>
        <p:nvSpPr>
          <p:cNvPr id="547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IDEA </a:t>
            </a:r>
            <a:r>
              <a:rPr lang="zh-TW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設定 </a:t>
            </a: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lang="en-US" sz="4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48" name="矩形 9"/>
          <p:cNvSpPr/>
          <p:nvPr/>
        </p:nvSpPr>
        <p:spPr>
          <a:xfrm>
            <a:off x="3240000" y="3930480"/>
            <a:ext cx="2016000" cy="431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圖片 5"/>
          <p:cNvPicPr/>
          <p:nvPr/>
        </p:nvPicPr>
        <p:blipFill>
          <a:blip r:embed="rId2"/>
          <a:stretch/>
        </p:blipFill>
        <p:spPr>
          <a:xfrm>
            <a:off x="98280" y="1700640"/>
            <a:ext cx="9898560" cy="3618000"/>
          </a:xfrm>
          <a:prstGeom prst="rect">
            <a:avLst/>
          </a:prstGeom>
          <a:ln w="0">
            <a:noFill/>
          </a:ln>
        </p:spPr>
      </p:pic>
      <p:sp>
        <p:nvSpPr>
          <p:cNvPr id="550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 fontScale="95013"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zh-TW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命令行參數設定 </a:t>
            </a: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lang="en-US" sz="4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51" name="矩形 6"/>
          <p:cNvSpPr/>
          <p:nvPr/>
        </p:nvSpPr>
        <p:spPr>
          <a:xfrm>
            <a:off x="3384000" y="1772640"/>
            <a:ext cx="1872000" cy="143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52" name="矩形 7"/>
          <p:cNvSpPr/>
          <p:nvPr/>
        </p:nvSpPr>
        <p:spPr>
          <a:xfrm>
            <a:off x="7344720" y="3717000"/>
            <a:ext cx="2735640" cy="215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圖片 4"/>
          <p:cNvPicPr/>
          <p:nvPr/>
        </p:nvPicPr>
        <p:blipFill>
          <a:blip r:embed="rId2"/>
          <a:stretch/>
        </p:blipFill>
        <p:spPr>
          <a:xfrm>
            <a:off x="104400" y="2174040"/>
            <a:ext cx="9880200" cy="2509920"/>
          </a:xfrm>
          <a:prstGeom prst="rect">
            <a:avLst/>
          </a:prstGeom>
          <a:ln w="0">
            <a:noFill/>
          </a:ln>
        </p:spPr>
      </p:pic>
      <p:sp>
        <p:nvSpPr>
          <p:cNvPr id="554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Tomcat</a:t>
            </a:r>
            <a:r>
              <a:rPr lang="zh-TW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設定 </a:t>
            </a: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lang="en-US" sz="4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55" name="PlaceHolder 2"/>
          <p:cNvSpPr>
            <a:spLocks noGrp="1"/>
          </p:cNvSpPr>
          <p:nvPr>
            <p:ph/>
          </p:nvPr>
        </p:nvSpPr>
        <p:spPr>
          <a:xfrm>
            <a:off x="503640" y="1484640"/>
            <a:ext cx="9288720" cy="4525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方法一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: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調整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conf/context.xml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配置</a:t>
            </a: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56" name="矩形 8"/>
          <p:cNvSpPr/>
          <p:nvPr/>
        </p:nvSpPr>
        <p:spPr>
          <a:xfrm>
            <a:off x="720000" y="3501000"/>
            <a:ext cx="8928720" cy="2462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圖片 5"/>
          <p:cNvPicPr/>
          <p:nvPr/>
        </p:nvPicPr>
        <p:blipFill>
          <a:blip r:embed="rId2"/>
          <a:stretch/>
        </p:blipFill>
        <p:spPr>
          <a:xfrm>
            <a:off x="230400" y="2091240"/>
            <a:ext cx="9345600" cy="1197000"/>
          </a:xfrm>
          <a:prstGeom prst="rect">
            <a:avLst/>
          </a:prstGeom>
          <a:ln w="0">
            <a:noFill/>
          </a:ln>
        </p:spPr>
      </p:pic>
      <p:sp>
        <p:nvSpPr>
          <p:cNvPr id="558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Tomcat</a:t>
            </a:r>
            <a:r>
              <a:rPr lang="zh-TW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設定 </a:t>
            </a: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lang="en-US" sz="4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59" name="PlaceHolder 2"/>
          <p:cNvSpPr>
            <a:spLocks noGrp="1"/>
          </p:cNvSpPr>
          <p:nvPr>
            <p:ph/>
          </p:nvPr>
        </p:nvSpPr>
        <p:spPr>
          <a:xfrm>
            <a:off x="503640" y="1484640"/>
            <a:ext cx="9288720" cy="4525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方法二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: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修改 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catalina.sh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或 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catalina.bat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文件</a:t>
            </a: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60" name="矩形 8"/>
          <p:cNvSpPr/>
          <p:nvPr/>
        </p:nvSpPr>
        <p:spPr>
          <a:xfrm>
            <a:off x="720000" y="3069000"/>
            <a:ext cx="7056360" cy="20916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561" name="圖片 7"/>
          <p:cNvPicPr/>
          <p:nvPr/>
        </p:nvPicPr>
        <p:blipFill>
          <a:blip r:embed="rId3"/>
          <a:stretch/>
        </p:blipFill>
        <p:spPr>
          <a:xfrm>
            <a:off x="230400" y="3978000"/>
            <a:ext cx="8735400" cy="1342800"/>
          </a:xfrm>
          <a:prstGeom prst="rect">
            <a:avLst/>
          </a:prstGeom>
          <a:ln w="0">
            <a:noFill/>
          </a:ln>
        </p:spPr>
      </p:pic>
      <p:sp>
        <p:nvSpPr>
          <p:cNvPr id="562" name="矩形 9"/>
          <p:cNvSpPr/>
          <p:nvPr/>
        </p:nvSpPr>
        <p:spPr>
          <a:xfrm>
            <a:off x="988200" y="4869000"/>
            <a:ext cx="7219800" cy="2462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圖片 12"/>
          <p:cNvPicPr/>
          <p:nvPr/>
        </p:nvPicPr>
        <p:blipFill>
          <a:blip r:embed="rId2"/>
          <a:stretch/>
        </p:blipFill>
        <p:spPr>
          <a:xfrm>
            <a:off x="503640" y="2169000"/>
            <a:ext cx="8713080" cy="4658040"/>
          </a:xfrm>
          <a:prstGeom prst="rect">
            <a:avLst/>
          </a:prstGeom>
          <a:ln w="0">
            <a:noFill/>
          </a:ln>
        </p:spPr>
      </p:pic>
      <p:sp>
        <p:nvSpPr>
          <p:cNvPr id="564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Tomcat</a:t>
            </a:r>
            <a:r>
              <a:rPr lang="zh-TW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設定 </a:t>
            </a: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lang="en-US" sz="4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65" name="PlaceHolder 2"/>
          <p:cNvSpPr>
            <a:spLocks noGrp="1"/>
          </p:cNvSpPr>
          <p:nvPr>
            <p:ph/>
          </p:nvPr>
        </p:nvSpPr>
        <p:spPr>
          <a:xfrm>
            <a:off x="474840" y="1166040"/>
            <a:ext cx="9288720" cy="4525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方法三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: tomcat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綁定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windows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環境變數</a:t>
            </a: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66" name="矩形 15"/>
          <p:cNvSpPr/>
          <p:nvPr/>
        </p:nvSpPr>
        <p:spPr>
          <a:xfrm>
            <a:off x="5040360" y="4060440"/>
            <a:ext cx="1179720" cy="503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67" name="矩形 16"/>
          <p:cNvSpPr/>
          <p:nvPr/>
        </p:nvSpPr>
        <p:spPr>
          <a:xfrm>
            <a:off x="5544360" y="5229360"/>
            <a:ext cx="719640" cy="359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68" name="矩形 17"/>
          <p:cNvSpPr/>
          <p:nvPr/>
        </p:nvSpPr>
        <p:spPr>
          <a:xfrm>
            <a:off x="2880000" y="5373360"/>
            <a:ext cx="1295640" cy="359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69" name="文字方塊 18"/>
          <p:cNvSpPr/>
          <p:nvPr/>
        </p:nvSpPr>
        <p:spPr>
          <a:xfrm>
            <a:off x="2520000" y="5292000"/>
            <a:ext cx="35964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strike="noStrike" spc="-1">
                <a:solidFill>
                  <a:srgbClr val="73D227"/>
                </a:solidFill>
                <a:latin typeface="Arial"/>
              </a:rPr>
              <a:t>1.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0" name="文字方塊 19"/>
          <p:cNvSpPr/>
          <p:nvPr/>
        </p:nvSpPr>
        <p:spPr>
          <a:xfrm>
            <a:off x="5234760" y="5220000"/>
            <a:ext cx="35964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strike="noStrike" spc="-1">
                <a:solidFill>
                  <a:srgbClr val="73D227"/>
                </a:solidFill>
                <a:latin typeface="Arial"/>
              </a:rPr>
              <a:t>2.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1" name="文字方塊 20"/>
          <p:cNvSpPr/>
          <p:nvPr/>
        </p:nvSpPr>
        <p:spPr>
          <a:xfrm>
            <a:off x="4780440" y="3875760"/>
            <a:ext cx="35964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strike="noStrike" spc="-1">
                <a:solidFill>
                  <a:srgbClr val="73D227"/>
                </a:solidFill>
                <a:latin typeface="Arial"/>
              </a:rPr>
              <a:t>3.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2" name="文字方塊 21"/>
          <p:cNvSpPr/>
          <p:nvPr/>
        </p:nvSpPr>
        <p:spPr>
          <a:xfrm>
            <a:off x="503640" y="1651680"/>
            <a:ext cx="5343480" cy="51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步驟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1: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新增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windows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環境變數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各流程負責人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3" name="圖片 7"/>
          <p:cNvPicPr/>
          <p:nvPr/>
        </p:nvPicPr>
        <p:blipFill>
          <a:blip r:embed="rId2"/>
          <a:stretch/>
        </p:blipFill>
        <p:spPr>
          <a:xfrm>
            <a:off x="60840" y="1149480"/>
            <a:ext cx="9958680" cy="4306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Tomcat</a:t>
            </a:r>
            <a:r>
              <a:rPr lang="zh-TW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設定 </a:t>
            </a: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lang="en-US" sz="4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74" name="PlaceHolder 2"/>
          <p:cNvSpPr>
            <a:spLocks noGrp="1"/>
          </p:cNvSpPr>
          <p:nvPr>
            <p:ph/>
          </p:nvPr>
        </p:nvSpPr>
        <p:spPr>
          <a:xfrm>
            <a:off x="474840" y="1166040"/>
            <a:ext cx="9288720" cy="4525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方法三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: tomcat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綁定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windows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環境變數</a:t>
            </a: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575" name="圖片 4"/>
          <p:cNvPicPr/>
          <p:nvPr/>
        </p:nvPicPr>
        <p:blipFill>
          <a:blip r:embed="rId2"/>
          <a:stretch/>
        </p:blipFill>
        <p:spPr>
          <a:xfrm>
            <a:off x="283320" y="3080520"/>
            <a:ext cx="9428760" cy="1044720"/>
          </a:xfrm>
          <a:prstGeom prst="rect">
            <a:avLst/>
          </a:prstGeom>
          <a:ln w="0">
            <a:noFill/>
          </a:ln>
        </p:spPr>
      </p:pic>
      <p:sp>
        <p:nvSpPr>
          <p:cNvPr id="576" name="矩形 5"/>
          <p:cNvSpPr/>
          <p:nvPr/>
        </p:nvSpPr>
        <p:spPr>
          <a:xfrm>
            <a:off x="492840" y="3080520"/>
            <a:ext cx="8741520" cy="215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77" name="文字方塊 6"/>
          <p:cNvSpPr/>
          <p:nvPr/>
        </p:nvSpPr>
        <p:spPr>
          <a:xfrm>
            <a:off x="283320" y="2294280"/>
            <a:ext cx="4112280" cy="51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步驟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2: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修改</a:t>
            </a:r>
            <a:r>
              <a:rPr lang="en-US" sz="2800" b="0" strike="noStrike" spc="-1">
                <a:solidFill>
                  <a:schemeClr val="dk1"/>
                </a:solidFill>
                <a:latin typeface="Arial"/>
                <a:ea typeface="微軟正黑體"/>
              </a:rPr>
              <a:t>catalina.bat 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laceHolder 1"/>
          <p:cNvSpPr>
            <a:spLocks noGrp="1"/>
          </p:cNvSpPr>
          <p:nvPr>
            <p:ph type="title"/>
          </p:nvPr>
        </p:nvSpPr>
        <p:spPr>
          <a:xfrm>
            <a:off x="609480" y="256320"/>
            <a:ext cx="842292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579" name="圖片 1"/>
          <p:cNvPicPr/>
          <p:nvPr/>
        </p:nvPicPr>
        <p:blipFill>
          <a:blip r:embed="rId2"/>
          <a:stretch/>
        </p:blipFill>
        <p:spPr>
          <a:xfrm>
            <a:off x="1096920" y="2557440"/>
            <a:ext cx="7886160" cy="1742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580" name="PlaceHolder 3"/>
          <p:cNvSpPr/>
          <p:nvPr/>
        </p:nvSpPr>
        <p:spPr>
          <a:xfrm>
            <a:off x="997560" y="980280"/>
            <a:ext cx="8310600" cy="764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於開發本機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~/.m2/settings.xml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mirrors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laceHolder 1"/>
          <p:cNvSpPr>
            <a:spLocks noGrp="1"/>
          </p:cNvSpPr>
          <p:nvPr>
            <p:ph type="title"/>
          </p:nvPr>
        </p:nvSpPr>
        <p:spPr>
          <a:xfrm>
            <a:off x="766440" y="277200"/>
            <a:ext cx="826596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82" name="PlaceHolder 3"/>
          <p:cNvSpPr/>
          <p:nvPr/>
        </p:nvSpPr>
        <p:spPr>
          <a:xfrm>
            <a:off x="596880" y="1634760"/>
            <a:ext cx="3010320" cy="1782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於開發本機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~/.m2/settings.xml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設定配置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3" name="圖片 2"/>
          <p:cNvPicPr/>
          <p:nvPr/>
        </p:nvPicPr>
        <p:blipFill>
          <a:blip r:embed="rId2"/>
          <a:stretch/>
        </p:blipFill>
        <p:spPr>
          <a:xfrm>
            <a:off x="3608280" y="1001160"/>
            <a:ext cx="6211080" cy="50166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PlaceHolder 3"/>
          <p:cNvSpPr/>
          <p:nvPr/>
        </p:nvSpPr>
        <p:spPr>
          <a:xfrm>
            <a:off x="739080" y="1001160"/>
            <a:ext cx="9049680" cy="479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eclipse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5" name="圖片 2"/>
          <p:cNvPicPr/>
          <p:nvPr/>
        </p:nvPicPr>
        <p:blipFill>
          <a:blip r:embed="rId2"/>
          <a:stretch/>
        </p:blipFill>
        <p:spPr>
          <a:xfrm>
            <a:off x="1448640" y="1533240"/>
            <a:ext cx="7812000" cy="44823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586" name="PlaceHolder 1"/>
          <p:cNvSpPr/>
          <p:nvPr/>
        </p:nvSpPr>
        <p:spPr>
          <a:xfrm>
            <a:off x="739080" y="277200"/>
            <a:ext cx="8293320" cy="72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PlaceHolder 1"/>
          <p:cNvSpPr/>
          <p:nvPr/>
        </p:nvSpPr>
        <p:spPr>
          <a:xfrm>
            <a:off x="748080" y="237960"/>
            <a:ext cx="8290440" cy="72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8" name="圖片 1"/>
          <p:cNvPicPr/>
          <p:nvPr/>
        </p:nvPicPr>
        <p:blipFill>
          <a:blip r:embed="rId2"/>
          <a:stretch/>
        </p:blipFill>
        <p:spPr>
          <a:xfrm>
            <a:off x="393840" y="1829520"/>
            <a:ext cx="9340560" cy="40003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589" name="PlaceHolder 3"/>
          <p:cNvSpPr/>
          <p:nvPr/>
        </p:nvSpPr>
        <p:spPr>
          <a:xfrm>
            <a:off x="392400" y="961920"/>
            <a:ext cx="9221760" cy="832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若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settings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設定成功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maven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編譯時會看到由內部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Nexus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抓取套件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PlaceHolder 3"/>
          <p:cNvSpPr/>
          <p:nvPr/>
        </p:nvSpPr>
        <p:spPr>
          <a:xfrm>
            <a:off x="415637" y="905165"/>
            <a:ext cx="9310254" cy="515389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2060"/>
              </a:solidFill>
              <a:latin typeface="標楷體"/>
              <a:ea typeface="標楷體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Maven </a:t>
            </a:r>
            <a:r>
              <a:rPr lang="en-US" sz="2400" b="0" strike="noStrike" spc="-1" dirty="0" err="1">
                <a:solidFill>
                  <a:srgbClr val="002060"/>
                </a:solidFill>
                <a:latin typeface="標楷體"/>
                <a:ea typeface="標楷體"/>
              </a:rPr>
              <a:t>pom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file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檔案設定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version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須為</a:t>
            </a:r>
            <a:r>
              <a:rPr lang="zh-TW" alt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流水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號</a:t>
            </a:r>
            <a:r>
              <a:rPr lang="zh-TW" alt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或唯一值</a:t>
            </a:r>
            <a:endParaRPr lang="en-US" altLang="zh-TW" sz="2400" b="0" strike="noStrike" spc="-1" dirty="0">
              <a:solidFill>
                <a:srgbClr val="002060"/>
              </a:solidFill>
              <a:latin typeface="標楷體"/>
              <a:ea typeface="標楷體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以避免覆蓋前一版本的 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Nexus 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檔案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 err="1">
                <a:solidFill>
                  <a:srgbClr val="002060"/>
                </a:solidFill>
                <a:latin typeface="標楷體"/>
                <a:ea typeface="標楷體"/>
              </a:rPr>
              <a:t>groupId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會影響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Nexus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儲存庫的路徑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如下圖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: </a:t>
            </a:r>
            <a:endParaRPr lang="en-US" sz="2400" spc="-1" dirty="0">
              <a:solidFill>
                <a:srgbClr val="002060"/>
              </a:solidFill>
              <a:latin typeface="標楷體"/>
              <a:ea typeface="標楷體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kumimoji="1" lang="zh-TW" altLang="en-US" sz="2000" dirty="0">
                <a:ea typeface="IBM Plex Sans" charset="0"/>
                <a:cs typeface="IBM Plex Sans" charset="0"/>
              </a:rPr>
              <a:t>根據</a:t>
            </a:r>
            <a:r>
              <a:rPr kumimoji="1" lang="en-US" altLang="zh-TW" sz="2000" dirty="0">
                <a:ea typeface="IBM Plex Sans" charset="0"/>
                <a:cs typeface="IBM Plex Sans" charset="0"/>
              </a:rPr>
              <a:t>pom.xml</a:t>
            </a:r>
            <a:r>
              <a:rPr kumimoji="1" lang="zh-TW" altLang="en-US" sz="2000" dirty="0">
                <a:ea typeface="IBM Plex Sans" charset="0"/>
                <a:cs typeface="IBM Plex Sans" charset="0"/>
              </a:rPr>
              <a:t>定義 </a:t>
            </a:r>
          </a:p>
          <a:p>
            <a:pPr marL="1440180" lvl="2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kumimoji="1" lang="en-US" altLang="zh-TW" sz="2000" dirty="0" err="1">
                <a:ea typeface="IBM Plex Sans" charset="0"/>
                <a:cs typeface="IBM Plex Sans" charset="0"/>
              </a:rPr>
              <a:t>groupId</a:t>
            </a:r>
            <a:r>
              <a:rPr kumimoji="1" lang="en-US" altLang="zh-TW" sz="2000" dirty="0">
                <a:ea typeface="IBM Plex Sans" charset="0"/>
                <a:cs typeface="IBM Plex Sans" charset="0"/>
              </a:rPr>
              <a:t>:</a:t>
            </a:r>
          </a:p>
          <a:p>
            <a:pPr marL="1988820" lvl="3" indent="-342900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IBM Plex Sans" charset="0"/>
                <a:cs typeface="IBM Plex Sans" charset="0"/>
              </a:rPr>
              <a:t>系統</a:t>
            </a:r>
            <a:r>
              <a:rPr kumimoji="1" lang="en-US" altLang="zh-TW" sz="2000" dirty="0">
                <a:ea typeface="IBM Plex Sans" charset="0"/>
                <a:cs typeface="IBM Plex Sans" charset="0"/>
              </a:rPr>
              <a:t>jar</a:t>
            </a:r>
            <a:r>
              <a:rPr kumimoji="1" lang="zh-TW" altLang="en-US" sz="2000" dirty="0">
                <a:ea typeface="IBM Plex Sans" charset="0"/>
                <a:cs typeface="IBM Plex Sans" charset="0"/>
              </a:rPr>
              <a:t>檔</a:t>
            </a:r>
            <a:r>
              <a:rPr kumimoji="1" lang="en-US" altLang="zh-TW" sz="2000" dirty="0">
                <a:ea typeface="IBM Plex Sans" charset="0"/>
                <a:cs typeface="IBM Plex Sans" charset="0"/>
              </a:rPr>
              <a:t>: </a:t>
            </a:r>
            <a:r>
              <a:rPr kumimoji="1" lang="en-US" altLang="zh-TW" sz="2000" dirty="0" err="1">
                <a:ea typeface="IBM Plex Sans" charset="0"/>
                <a:cs typeface="IBM Plex Sans" charset="0"/>
              </a:rPr>
              <a:t>tw.com.scsb.ncbs</a:t>
            </a:r>
            <a:endParaRPr kumimoji="1" lang="en-US" altLang="zh-TW" sz="2000" dirty="0">
              <a:ea typeface="IBM Plex Sans" charset="0"/>
              <a:cs typeface="IBM Plex Sans" charset="0"/>
            </a:endParaRPr>
          </a:p>
          <a:p>
            <a:pPr marL="1988820" lvl="3" indent="-342900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ea typeface="IBM Plex Sans" charset="0"/>
                <a:cs typeface="IBM Plex Sans" charset="0"/>
              </a:rPr>
              <a:t>Utility: </a:t>
            </a:r>
            <a:r>
              <a:rPr kumimoji="1" lang="en-US" altLang="zh-TW" sz="2000" dirty="0" err="1">
                <a:ea typeface="IBM Plex Sans" charset="0"/>
                <a:cs typeface="IBM Plex Sans" charset="0"/>
              </a:rPr>
              <a:t>tw.com.scsb.ncbs.utility</a:t>
            </a:r>
            <a:endParaRPr kumimoji="1" lang="en-US" altLang="zh-TW" sz="2000" dirty="0">
              <a:ea typeface="IBM Plex Sans" charset="0"/>
              <a:cs typeface="IBM Plex Sans" charset="0"/>
            </a:endParaRPr>
          </a:p>
          <a:p>
            <a:pPr marL="1440180" lvl="2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kumimoji="1" lang="en-US" altLang="zh-TW" sz="2000" dirty="0" err="1">
                <a:ea typeface="IBM Plex Sans" charset="0"/>
                <a:cs typeface="IBM Plex Sans" charset="0"/>
              </a:rPr>
              <a:t>artifactId</a:t>
            </a:r>
            <a:r>
              <a:rPr kumimoji="1" lang="en-US" altLang="zh-TW" sz="2000" dirty="0">
                <a:ea typeface="IBM Plex Sans" charset="0"/>
                <a:cs typeface="IBM Plex Sans" charset="0"/>
              </a:rPr>
              <a:t>: </a:t>
            </a:r>
            <a:r>
              <a:rPr kumimoji="1" lang="zh-TW" altLang="en-US" sz="2000" dirty="0">
                <a:ea typeface="IBM Plex Sans" charset="0"/>
                <a:cs typeface="IBM Plex Sans" charset="0"/>
              </a:rPr>
              <a:t>使用</a:t>
            </a:r>
            <a:r>
              <a:rPr kumimoji="1" lang="en-US" altLang="zh-TW" sz="2000" dirty="0" err="1">
                <a:ea typeface="IBM Plex Sans" charset="0"/>
                <a:cs typeface="IBM Plex Sans" charset="0"/>
              </a:rPr>
              <a:t>Gitlab</a:t>
            </a:r>
            <a:r>
              <a:rPr kumimoji="1" lang="en-US" altLang="zh-TW" sz="2000" dirty="0">
                <a:ea typeface="IBM Plex Sans" charset="0"/>
                <a:cs typeface="IBM Plex Sans" charset="0"/>
              </a:rPr>
              <a:t> Project</a:t>
            </a:r>
            <a:r>
              <a:rPr kumimoji="1" lang="zh-TW" altLang="en-US" sz="2000" dirty="0">
                <a:ea typeface="IBM Plex Sans" charset="0"/>
                <a:cs typeface="IBM Plex Sans" charset="0"/>
              </a:rPr>
              <a:t>名稱</a:t>
            </a:r>
            <a:endParaRPr kumimoji="1" lang="en-US" altLang="zh-TW" sz="2000" dirty="0">
              <a:ea typeface="IBM Plex Sans" charset="0"/>
              <a:cs typeface="IBM Plex Sans" charset="0"/>
            </a:endParaRPr>
          </a:p>
          <a:p>
            <a:pPr marL="1440180" lvl="2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kumimoji="1" lang="en-US" altLang="zh-TW" sz="2000" dirty="0">
                <a:ea typeface="IBM Plex Sans" charset="0"/>
                <a:cs typeface="IBM Plex Sans" charset="0"/>
              </a:rPr>
              <a:t>Version:</a:t>
            </a:r>
          </a:p>
          <a:p>
            <a:pPr marL="1988820" lvl="3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kumimoji="1" lang="zh-TW" altLang="en-US" sz="2000" dirty="0">
                <a:ea typeface="IBM Plex Sans" charset="0"/>
                <a:cs typeface="IBM Plex Sans" charset="0"/>
              </a:rPr>
              <a:t>系統</a:t>
            </a:r>
            <a:r>
              <a:rPr kumimoji="1" lang="en-US" altLang="zh-TW" sz="2000" dirty="0">
                <a:ea typeface="IBM Plex Sans" charset="0"/>
                <a:cs typeface="IBM Plex Sans" charset="0"/>
              </a:rPr>
              <a:t>jar</a:t>
            </a:r>
            <a:r>
              <a:rPr kumimoji="1" lang="zh-TW" altLang="en-US" sz="2000" dirty="0">
                <a:ea typeface="IBM Plex Sans" charset="0"/>
                <a:cs typeface="IBM Plex Sans" charset="0"/>
              </a:rPr>
              <a:t>檔</a:t>
            </a:r>
            <a:r>
              <a:rPr kumimoji="1" lang="en-US" altLang="zh-TW" sz="2000" dirty="0">
                <a:ea typeface="IBM Plex Sans" charset="0"/>
                <a:cs typeface="IBM Plex Sans" charset="0"/>
              </a:rPr>
              <a:t>: </a:t>
            </a:r>
            <a:r>
              <a:rPr kumimoji="1" lang="zh-TW" altLang="en-US" sz="2000" dirty="0">
                <a:ea typeface="IBM Plex Sans" charset="0"/>
                <a:cs typeface="IBM Plex Sans" charset="0"/>
              </a:rPr>
              <a:t>使用流水號或唯一值</a:t>
            </a:r>
            <a:endParaRPr kumimoji="1" lang="en-US" altLang="zh-TW" sz="2000" dirty="0">
              <a:ea typeface="IBM Plex Sans" charset="0"/>
              <a:cs typeface="IBM Plex Sans" charset="0"/>
            </a:endParaRPr>
          </a:p>
          <a:p>
            <a:pPr marL="1988820" lvl="3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kumimoji="1" lang="en-US" altLang="zh-TW" sz="2000" dirty="0">
                <a:ea typeface="IBM Plex Sans" charset="0"/>
                <a:cs typeface="IBM Plex Sans" charset="0"/>
              </a:rPr>
              <a:t>Utility:</a:t>
            </a:r>
            <a:r>
              <a:rPr kumimoji="1" lang="zh-TW" altLang="en-US" sz="2000" dirty="0">
                <a:ea typeface="IBM Plex Sans" charset="0"/>
                <a:cs typeface="IBM Plex Sans" charset="0"/>
              </a:rPr>
              <a:t> </a:t>
            </a:r>
            <a:r>
              <a:rPr kumimoji="1" lang="en-US" altLang="zh-TW" sz="2000" dirty="0">
                <a:ea typeface="IBM Plex Sans" charset="0"/>
                <a:cs typeface="IBM Plex Sans" charset="0"/>
              </a:rPr>
              <a:t>&lt;Major&gt;.&lt;Minor&gt;.&lt;Patch&gt;</a:t>
            </a: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1" name="PlaceHolder 1"/>
          <p:cNvSpPr/>
          <p:nvPr/>
        </p:nvSpPr>
        <p:spPr>
          <a:xfrm>
            <a:off x="962280" y="71640"/>
            <a:ext cx="8070120" cy="72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pom file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title"/>
          </p:nvPr>
        </p:nvSpPr>
        <p:spPr>
          <a:xfrm>
            <a:off x="540000" y="464400"/>
            <a:ext cx="9070200" cy="1513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1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Thank you</a:t>
            </a:r>
            <a:endParaRPr lang="en-US" sz="441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5" name="Google Shape;1127;p41"/>
          <p:cNvSpPr/>
          <p:nvPr/>
        </p:nvSpPr>
        <p:spPr>
          <a:xfrm>
            <a:off x="4015440" y="2664360"/>
            <a:ext cx="2011680" cy="201168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6" name="Google Shape;1147;p41"/>
          <p:cNvSpPr/>
          <p:nvPr/>
        </p:nvSpPr>
        <p:spPr>
          <a:xfrm>
            <a:off x="3602520" y="1936800"/>
            <a:ext cx="761040" cy="761040"/>
          </a:xfrm>
          <a:prstGeom prst="ellipse">
            <a:avLst/>
          </a:prstGeom>
          <a:solidFill>
            <a:schemeClr val="accent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7" name="Google Shape;1148;p41"/>
          <p:cNvSpPr/>
          <p:nvPr/>
        </p:nvSpPr>
        <p:spPr>
          <a:xfrm>
            <a:off x="2910960" y="3289680"/>
            <a:ext cx="761040" cy="761040"/>
          </a:xfrm>
          <a:prstGeom prst="ellipse">
            <a:avLst/>
          </a:prstGeom>
          <a:solidFill>
            <a:schemeClr val="accent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8" name="Google Shape;1149;p41"/>
          <p:cNvSpPr/>
          <p:nvPr/>
        </p:nvSpPr>
        <p:spPr>
          <a:xfrm>
            <a:off x="3602520" y="4642560"/>
            <a:ext cx="761040" cy="76104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9" name="Google Shape;1150;p41"/>
          <p:cNvSpPr/>
          <p:nvPr/>
        </p:nvSpPr>
        <p:spPr>
          <a:xfrm>
            <a:off x="4108320" y="3742560"/>
            <a:ext cx="1860480" cy="31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979" b="1" strike="noStrike" spc="-1">
                <a:solidFill>
                  <a:srgbClr val="FFFFFF"/>
                </a:solidFill>
                <a:latin typeface="Fira Sans"/>
                <a:ea typeface="Fira Sans"/>
              </a:rPr>
              <a:t>南區資訊中心</a:t>
            </a:r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0" name="Google Shape;1151;p41"/>
          <p:cNvSpPr/>
          <p:nvPr/>
        </p:nvSpPr>
        <p:spPr>
          <a:xfrm>
            <a:off x="5663520" y="1936800"/>
            <a:ext cx="761040" cy="761040"/>
          </a:xfrm>
          <a:prstGeom prst="ellipse">
            <a:avLst/>
          </a:prstGeom>
          <a:solidFill>
            <a:schemeClr val="accent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01" name="Google Shape;1152;p41"/>
          <p:cNvSpPr/>
          <p:nvPr/>
        </p:nvSpPr>
        <p:spPr>
          <a:xfrm>
            <a:off x="5663520" y="4642560"/>
            <a:ext cx="761040" cy="76104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02" name="Google Shape;1153;p41"/>
          <p:cNvSpPr/>
          <p:nvPr/>
        </p:nvSpPr>
        <p:spPr>
          <a:xfrm>
            <a:off x="6405840" y="3289680"/>
            <a:ext cx="761040" cy="76104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603" name="Google Shape;1154;p41"/>
          <p:cNvGrpSpPr/>
          <p:nvPr/>
        </p:nvGrpSpPr>
        <p:grpSpPr>
          <a:xfrm>
            <a:off x="4859640" y="3260880"/>
            <a:ext cx="358560" cy="381600"/>
            <a:chOff x="4859640" y="3260880"/>
            <a:chExt cx="358560" cy="381600"/>
          </a:xfrm>
        </p:grpSpPr>
        <p:sp>
          <p:nvSpPr>
            <p:cNvPr id="604" name="Google Shape;1155;p41"/>
            <p:cNvSpPr/>
            <p:nvPr/>
          </p:nvSpPr>
          <p:spPr>
            <a:xfrm>
              <a:off x="5039280" y="3260880"/>
              <a:ext cx="20160" cy="55080"/>
            </a:xfrm>
            <a:custGeom>
              <a:avLst/>
              <a:gdLst>
                <a:gd name="textAreaLeft" fmla="*/ 0 w 20160"/>
                <a:gd name="textAreaRight" fmla="*/ 22680 w 20160"/>
                <a:gd name="textAreaTop" fmla="*/ 0 h 55080"/>
                <a:gd name="textAreaBottom" fmla="*/ 57600 h 55080"/>
              </a:gdLst>
              <a:ahLst/>
              <a:cxnLst/>
              <a:rect l="textAreaLeft" t="textAreaTop" r="textAreaRight" b="textAreaBottom"/>
              <a:pathLst>
                <a:path w="694" h="176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8800" rIns="100800" bIns="28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5" name="Google Shape;1156;p41"/>
            <p:cNvSpPr/>
            <p:nvPr/>
          </p:nvSpPr>
          <p:spPr>
            <a:xfrm>
              <a:off x="5108040" y="3285360"/>
              <a:ext cx="43560" cy="4176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41760"/>
                <a:gd name="textAreaBottom" fmla="*/ 44280 h 41760"/>
              </a:gdLst>
              <a:ahLst/>
              <a:cxnLst/>
              <a:rect l="textAreaLeft" t="textAreaTop" r="textAreaRight" b="textAreaBottom"/>
              <a:pathLst>
                <a:path w="1418" h="1364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6" name="Google Shape;1157;p41"/>
            <p:cNvSpPr/>
            <p:nvPr/>
          </p:nvSpPr>
          <p:spPr>
            <a:xfrm>
              <a:off x="5174640" y="3420000"/>
              <a:ext cx="43560" cy="2124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21240"/>
                <a:gd name="textAreaBottom" fmla="*/ 23760 h 21240"/>
              </a:gdLst>
              <a:ahLst/>
              <a:cxnLst/>
              <a:rect l="textAreaLeft" t="textAreaTop" r="textAreaRight" b="textAreaBottom"/>
              <a:pathLst>
                <a:path w="1419" h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7" name="Google Shape;1158;p41"/>
            <p:cNvSpPr/>
            <p:nvPr/>
          </p:nvSpPr>
          <p:spPr>
            <a:xfrm>
              <a:off x="4859640" y="3420000"/>
              <a:ext cx="43560" cy="2016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20160"/>
                <a:gd name="textAreaBottom" fmla="*/ 22680 h 20160"/>
              </a:gdLst>
              <a:ahLst/>
              <a:cxnLst/>
              <a:rect l="textAreaLeft" t="textAreaTop" r="textAreaRight" b="textAreaBottom"/>
              <a:pathLst>
                <a:path w="1419" h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160" rIns="100800" bIns="11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8" name="Google Shape;1159;p41"/>
            <p:cNvSpPr/>
            <p:nvPr/>
          </p:nvSpPr>
          <p:spPr>
            <a:xfrm>
              <a:off x="4948920" y="3285360"/>
              <a:ext cx="43560" cy="4176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41760"/>
                <a:gd name="textAreaBottom" fmla="*/ 44280 h 41760"/>
              </a:gdLst>
              <a:ahLst/>
              <a:cxnLst/>
              <a:rect l="textAreaLeft" t="textAreaTop" r="textAreaRight" b="textAreaBottom"/>
              <a:pathLst>
                <a:path w="1419" h="1364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9" name="Google Shape;1160;p41"/>
            <p:cNvSpPr/>
            <p:nvPr/>
          </p:nvSpPr>
          <p:spPr>
            <a:xfrm>
              <a:off x="4880160" y="3329640"/>
              <a:ext cx="45720" cy="31320"/>
            </a:xfrm>
            <a:custGeom>
              <a:avLst/>
              <a:gdLst>
                <a:gd name="textAreaLeft" fmla="*/ 0 w 45720"/>
                <a:gd name="textAreaRight" fmla="*/ 48240 w 45720"/>
                <a:gd name="textAreaTop" fmla="*/ 0 h 31320"/>
                <a:gd name="textAreaBottom" fmla="*/ 33840 h 31320"/>
              </a:gdLst>
              <a:ahLst/>
              <a:cxnLst/>
              <a:rect l="textAreaLeft" t="textAreaTop" r="textAreaRight" b="textAreaBottom"/>
              <a:pathLst>
                <a:path w="1482" h="1039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6920" rIns="100800" bIns="16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0" name="Google Shape;1161;p41"/>
            <p:cNvSpPr/>
            <p:nvPr/>
          </p:nvSpPr>
          <p:spPr>
            <a:xfrm>
              <a:off x="5151240" y="3330000"/>
              <a:ext cx="45720" cy="32400"/>
            </a:xfrm>
            <a:custGeom>
              <a:avLst/>
              <a:gdLst>
                <a:gd name="textAreaLeft" fmla="*/ 0 w 45720"/>
                <a:gd name="textAreaRight" fmla="*/ 48240 w 45720"/>
                <a:gd name="textAreaTop" fmla="*/ 0 h 32400"/>
                <a:gd name="textAreaBottom" fmla="*/ 34920 h 32400"/>
              </a:gdLst>
              <a:ahLst/>
              <a:cxnLst/>
              <a:rect l="textAreaLeft" t="textAreaTop" r="textAreaRight" b="textAreaBottom"/>
              <a:pathLst>
                <a:path w="1481" h="1072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7280" rIns="100800" bIns="172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1" name="Google Shape;1162;p41"/>
            <p:cNvSpPr/>
            <p:nvPr/>
          </p:nvSpPr>
          <p:spPr>
            <a:xfrm>
              <a:off x="4921200" y="3327480"/>
              <a:ext cx="228240" cy="315000"/>
            </a:xfrm>
            <a:custGeom>
              <a:avLst/>
              <a:gdLst>
                <a:gd name="textAreaLeft" fmla="*/ 0 w 228240"/>
                <a:gd name="textAreaRight" fmla="*/ 230760 w 228240"/>
                <a:gd name="textAreaTop" fmla="*/ 0 h 315000"/>
                <a:gd name="textAreaBottom" fmla="*/ 317520 h 315000"/>
              </a:gdLst>
              <a:ahLst/>
              <a:cxnLst/>
              <a:rect l="textAreaLeft" t="textAreaTop" r="textAreaRight" b="textAreaBottom"/>
              <a:pathLst>
                <a:path w="7089" h="975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612" name="Google Shape;1163;p41"/>
          <p:cNvSpPr/>
          <p:nvPr/>
        </p:nvSpPr>
        <p:spPr>
          <a:xfrm>
            <a:off x="5842800" y="4822560"/>
            <a:ext cx="402480" cy="401400"/>
          </a:xfrm>
          <a:custGeom>
            <a:avLst/>
            <a:gdLst>
              <a:gd name="textAreaLeft" fmla="*/ 0 w 402480"/>
              <a:gd name="textAreaRight" fmla="*/ 405000 w 402480"/>
              <a:gd name="textAreaTop" fmla="*/ 0 h 401400"/>
              <a:gd name="textAreaBottom" fmla="*/ 403920 h 401400"/>
            </a:gdLst>
            <a:ahLst/>
            <a:cxnLst/>
            <a:rect l="textAreaLeft" t="textAreaTop" r="textAreaRight" b="textAreaBottom"/>
            <a:pathLst>
              <a:path w="12697" h="12666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613" name="Google Shape;1164;p41"/>
          <p:cNvGrpSpPr/>
          <p:nvPr/>
        </p:nvGrpSpPr>
        <p:grpSpPr>
          <a:xfrm>
            <a:off x="6584760" y="3468960"/>
            <a:ext cx="403200" cy="402480"/>
            <a:chOff x="6584760" y="3468960"/>
            <a:chExt cx="403200" cy="402480"/>
          </a:xfrm>
        </p:grpSpPr>
        <p:sp>
          <p:nvSpPr>
            <p:cNvPr id="614" name="Google Shape;1165;p41"/>
            <p:cNvSpPr/>
            <p:nvPr/>
          </p:nvSpPr>
          <p:spPr>
            <a:xfrm>
              <a:off x="6790680" y="3468960"/>
              <a:ext cx="78840" cy="85680"/>
            </a:xfrm>
            <a:custGeom>
              <a:avLst/>
              <a:gdLst>
                <a:gd name="textAreaLeft" fmla="*/ 0 w 78840"/>
                <a:gd name="textAreaRight" fmla="*/ 81360 w 78840"/>
                <a:gd name="textAreaTop" fmla="*/ 0 h 85680"/>
                <a:gd name="textAreaBottom" fmla="*/ 88200 h 85680"/>
              </a:gdLst>
              <a:ahLst/>
              <a:cxnLst/>
              <a:rect l="textAreaLeft" t="textAreaTop" r="textAreaRight" b="textAreaBottom"/>
              <a:pathLst>
                <a:path w="2553" h="2766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3920" rIns="100800" bIns="43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5" name="Google Shape;1166;p41"/>
            <p:cNvSpPr/>
            <p:nvPr/>
          </p:nvSpPr>
          <p:spPr>
            <a:xfrm>
              <a:off x="6584760" y="3522240"/>
              <a:ext cx="403200" cy="349200"/>
            </a:xfrm>
            <a:custGeom>
              <a:avLst/>
              <a:gdLst>
                <a:gd name="textAreaLeft" fmla="*/ 0 w 403200"/>
                <a:gd name="textAreaRight" fmla="*/ 405720 w 403200"/>
                <a:gd name="textAreaTop" fmla="*/ 0 h 349200"/>
                <a:gd name="textAreaBottom" fmla="*/ 351720 h 349200"/>
              </a:gdLst>
              <a:ahLst/>
              <a:cxnLst/>
              <a:rect l="textAreaLeft" t="textAreaTop" r="textAreaRight" b="textAreaBottom"/>
              <a:pathLst>
                <a:path w="12728" h="11028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616" name="Google Shape;1167;p41"/>
          <p:cNvGrpSpPr/>
          <p:nvPr/>
        </p:nvGrpSpPr>
        <p:grpSpPr>
          <a:xfrm>
            <a:off x="3790800" y="2126880"/>
            <a:ext cx="384120" cy="380520"/>
            <a:chOff x="3790800" y="2126880"/>
            <a:chExt cx="384120" cy="380520"/>
          </a:xfrm>
        </p:grpSpPr>
        <p:sp>
          <p:nvSpPr>
            <p:cNvPr id="617" name="Google Shape;1168;p41"/>
            <p:cNvSpPr/>
            <p:nvPr/>
          </p:nvSpPr>
          <p:spPr>
            <a:xfrm>
              <a:off x="3813480" y="2126880"/>
              <a:ext cx="268560" cy="380520"/>
            </a:xfrm>
            <a:custGeom>
              <a:avLst/>
              <a:gdLst>
                <a:gd name="textAreaLeft" fmla="*/ 0 w 268560"/>
                <a:gd name="textAreaRight" fmla="*/ 271080 w 268560"/>
                <a:gd name="textAreaTop" fmla="*/ 0 h 380520"/>
                <a:gd name="textAreaBottom" fmla="*/ 383040 h 380520"/>
              </a:gdLst>
              <a:ahLst/>
              <a:cxnLst/>
              <a:rect l="textAreaLeft" t="textAreaTop" r="textAreaRight" b="textAreaBottom"/>
              <a:pathLst>
                <a:path w="8318" h="11753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8" name="Google Shape;1169;p41"/>
            <p:cNvSpPr/>
            <p:nvPr/>
          </p:nvSpPr>
          <p:spPr>
            <a:xfrm>
              <a:off x="4102560" y="2216160"/>
              <a:ext cx="72360" cy="70560"/>
            </a:xfrm>
            <a:custGeom>
              <a:avLst/>
              <a:gdLst>
                <a:gd name="textAreaLeft" fmla="*/ 0 w 72360"/>
                <a:gd name="textAreaRight" fmla="*/ 74880 w 72360"/>
                <a:gd name="textAreaTop" fmla="*/ 0 h 70560"/>
                <a:gd name="textAreaBottom" fmla="*/ 73080 h 70560"/>
              </a:gdLst>
              <a:ahLst/>
              <a:cxnLst/>
              <a:rect l="textAreaLeft" t="textAreaTop" r="textAreaRight" b="textAreaBottom"/>
              <a:pathLst>
                <a:path w="2301" h="2238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6360" rIns="100800" bIns="363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9" name="Google Shape;1170;p41"/>
            <p:cNvSpPr/>
            <p:nvPr/>
          </p:nvSpPr>
          <p:spPr>
            <a:xfrm>
              <a:off x="3975480" y="2356920"/>
              <a:ext cx="57960" cy="56160"/>
            </a:xfrm>
            <a:custGeom>
              <a:avLst/>
              <a:gdLst>
                <a:gd name="textAreaLeft" fmla="*/ 0 w 57960"/>
                <a:gd name="textAreaRight" fmla="*/ 60480 w 57960"/>
                <a:gd name="textAreaTop" fmla="*/ 0 h 56160"/>
                <a:gd name="textAreaBottom" fmla="*/ 58680 h 56160"/>
              </a:gdLst>
              <a:ahLst/>
              <a:cxnLst/>
              <a:rect l="textAreaLeft" t="textAreaTop" r="textAreaRight" b="textAreaBottom"/>
              <a:pathLst>
                <a:path w="1855" h="1801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9160" rIns="100800" bIns="29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0" name="Google Shape;1171;p41"/>
            <p:cNvSpPr/>
            <p:nvPr/>
          </p:nvSpPr>
          <p:spPr>
            <a:xfrm>
              <a:off x="4007160" y="2258280"/>
              <a:ext cx="124920" cy="124920"/>
            </a:xfrm>
            <a:custGeom>
              <a:avLst/>
              <a:gdLst>
                <a:gd name="textAreaLeft" fmla="*/ 0 w 124920"/>
                <a:gd name="textAreaRight" fmla="*/ 127440 w 124920"/>
                <a:gd name="textAreaTop" fmla="*/ 0 h 124920"/>
                <a:gd name="textAreaBottom" fmla="*/ 127440 h 124920"/>
              </a:gdLst>
              <a:ahLst/>
              <a:cxnLst/>
              <a:rect l="textAreaLeft" t="textAreaTop" r="textAreaRight" b="textAreaBottom"/>
              <a:pathLst>
                <a:path w="3908" h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3720" rIns="100800" bIns="637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1" name="Google Shape;1172;p41"/>
            <p:cNvSpPr/>
            <p:nvPr/>
          </p:nvSpPr>
          <p:spPr>
            <a:xfrm>
              <a:off x="4017600" y="2132280"/>
              <a:ext cx="59040" cy="59040"/>
            </a:xfrm>
            <a:custGeom>
              <a:avLst/>
              <a:gdLst>
                <a:gd name="textAreaLeft" fmla="*/ 0 w 59040"/>
                <a:gd name="textAreaRight" fmla="*/ 61560 w 59040"/>
                <a:gd name="textAreaTop" fmla="*/ 0 h 59040"/>
                <a:gd name="textAreaBottom" fmla="*/ 61560 h 59040"/>
              </a:gdLst>
              <a:ahLst/>
              <a:cxnLst/>
              <a:rect l="textAreaLeft" t="textAreaTop" r="textAreaRight" b="textAreaBottom"/>
              <a:pathLst>
                <a:path w="1891" h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0600" rIns="100800" bIns="306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2" name="Google Shape;1173;p41"/>
            <p:cNvSpPr/>
            <p:nvPr/>
          </p:nvSpPr>
          <p:spPr>
            <a:xfrm>
              <a:off x="3790800" y="2465640"/>
              <a:ext cx="214200" cy="41760"/>
            </a:xfrm>
            <a:custGeom>
              <a:avLst/>
              <a:gdLst>
                <a:gd name="textAreaLeft" fmla="*/ 0 w 214200"/>
                <a:gd name="textAreaRight" fmla="*/ 216720 w 214200"/>
                <a:gd name="textAreaTop" fmla="*/ 0 h 41760"/>
                <a:gd name="textAreaBottom" fmla="*/ 44280 h 41760"/>
              </a:gdLst>
              <a:ahLst/>
              <a:cxnLst/>
              <a:rect l="textAreaLeft" t="textAreaTop" r="textAreaRight" b="textAreaBottom"/>
              <a:pathLst>
                <a:path w="6649" h="1356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623" name="Google Shape;1174;p41"/>
          <p:cNvGrpSpPr/>
          <p:nvPr/>
        </p:nvGrpSpPr>
        <p:grpSpPr>
          <a:xfrm>
            <a:off x="3100320" y="3479040"/>
            <a:ext cx="382680" cy="382320"/>
            <a:chOff x="3100320" y="3479040"/>
            <a:chExt cx="382680" cy="382320"/>
          </a:xfrm>
        </p:grpSpPr>
        <p:sp>
          <p:nvSpPr>
            <p:cNvPr id="624" name="Google Shape;1175;p41"/>
            <p:cNvSpPr/>
            <p:nvPr/>
          </p:nvSpPr>
          <p:spPr>
            <a:xfrm>
              <a:off x="3167280" y="3592080"/>
              <a:ext cx="20160" cy="110520"/>
            </a:xfrm>
            <a:custGeom>
              <a:avLst/>
              <a:gdLst>
                <a:gd name="textAreaLeft" fmla="*/ 0 w 20160"/>
                <a:gd name="textAreaRight" fmla="*/ 22680 w 2016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694" h="3467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5" name="Google Shape;1176;p41"/>
            <p:cNvSpPr/>
            <p:nvPr/>
          </p:nvSpPr>
          <p:spPr>
            <a:xfrm>
              <a:off x="3394800" y="3592080"/>
              <a:ext cx="21240" cy="110520"/>
            </a:xfrm>
            <a:custGeom>
              <a:avLst/>
              <a:gdLst>
                <a:gd name="textAreaLeft" fmla="*/ 0 w 21240"/>
                <a:gd name="textAreaRight" fmla="*/ 23760 w 2124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726" h="3467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6" name="Google Shape;1177;p41"/>
            <p:cNvSpPr/>
            <p:nvPr/>
          </p:nvSpPr>
          <p:spPr>
            <a:xfrm>
              <a:off x="3167280" y="3727440"/>
              <a:ext cx="20160" cy="132840"/>
            </a:xfrm>
            <a:custGeom>
              <a:avLst/>
              <a:gdLst>
                <a:gd name="textAreaLeft" fmla="*/ 0 w 20160"/>
                <a:gd name="textAreaRight" fmla="*/ 22680 w 20160"/>
                <a:gd name="textAreaTop" fmla="*/ 0 h 132840"/>
                <a:gd name="textAreaBottom" fmla="*/ 135360 h 132840"/>
              </a:gdLst>
              <a:ahLst/>
              <a:cxnLst/>
              <a:rect l="textAreaLeft" t="textAreaTop" r="textAreaRight" b="textAreaBottom"/>
              <a:pathLst>
                <a:path w="694" h="416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7" name="Google Shape;1178;p41"/>
            <p:cNvSpPr/>
            <p:nvPr/>
          </p:nvSpPr>
          <p:spPr>
            <a:xfrm>
              <a:off x="3394800" y="3727440"/>
              <a:ext cx="21240" cy="132840"/>
            </a:xfrm>
            <a:custGeom>
              <a:avLst/>
              <a:gdLst>
                <a:gd name="textAreaLeft" fmla="*/ 0 w 21240"/>
                <a:gd name="textAreaRight" fmla="*/ 23760 w 21240"/>
                <a:gd name="textAreaTop" fmla="*/ 0 h 132840"/>
                <a:gd name="textAreaBottom" fmla="*/ 135360 h 132840"/>
              </a:gdLst>
              <a:ahLst/>
              <a:cxnLst/>
              <a:rect l="textAreaLeft" t="textAreaTop" r="textAreaRight" b="textAreaBottom"/>
              <a:pathLst>
                <a:path w="726" h="416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8" name="Google Shape;1179;p41"/>
            <p:cNvSpPr/>
            <p:nvPr/>
          </p:nvSpPr>
          <p:spPr>
            <a:xfrm>
              <a:off x="3100320" y="3592080"/>
              <a:ext cx="42840" cy="110520"/>
            </a:xfrm>
            <a:custGeom>
              <a:avLst/>
              <a:gdLst>
                <a:gd name="textAreaLeft" fmla="*/ 0 w 42840"/>
                <a:gd name="textAreaRight" fmla="*/ 45360 w 4284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1387" h="3467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9" name="Google Shape;1180;p41"/>
            <p:cNvSpPr/>
            <p:nvPr/>
          </p:nvSpPr>
          <p:spPr>
            <a:xfrm>
              <a:off x="3213360" y="3592080"/>
              <a:ext cx="156600" cy="110520"/>
            </a:xfrm>
            <a:custGeom>
              <a:avLst/>
              <a:gdLst>
                <a:gd name="textAreaLeft" fmla="*/ 0 w 156600"/>
                <a:gd name="textAreaRight" fmla="*/ 159120 w 15660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4884" h="3467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0" name="Google Shape;1181;p41"/>
            <p:cNvSpPr/>
            <p:nvPr/>
          </p:nvSpPr>
          <p:spPr>
            <a:xfrm>
              <a:off x="3440160" y="3710880"/>
              <a:ext cx="42840" cy="150480"/>
            </a:xfrm>
            <a:custGeom>
              <a:avLst/>
              <a:gdLst>
                <a:gd name="textAreaLeft" fmla="*/ 0 w 42840"/>
                <a:gd name="textAreaRight" fmla="*/ 45360 w 42840"/>
                <a:gd name="textAreaTop" fmla="*/ 0 h 150480"/>
                <a:gd name="textAreaBottom" fmla="*/ 153000 h 150480"/>
              </a:gdLst>
              <a:ahLst/>
              <a:cxnLst/>
              <a:rect l="textAreaLeft" t="textAreaTop" r="textAreaRight" b="textAreaBottom"/>
              <a:pathLst>
                <a:path w="1388" h="4695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6320" rIns="100800" bIns="76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1" name="Google Shape;1182;p41"/>
            <p:cNvSpPr/>
            <p:nvPr/>
          </p:nvSpPr>
          <p:spPr>
            <a:xfrm>
              <a:off x="3100320" y="3710880"/>
              <a:ext cx="42840" cy="149400"/>
            </a:xfrm>
            <a:custGeom>
              <a:avLst/>
              <a:gdLst>
                <a:gd name="textAreaLeft" fmla="*/ 0 w 42840"/>
                <a:gd name="textAreaRight" fmla="*/ 45360 w 42840"/>
                <a:gd name="textAreaTop" fmla="*/ 0 h 149400"/>
                <a:gd name="textAreaBottom" fmla="*/ 151920 h 149400"/>
              </a:gdLst>
              <a:ahLst/>
              <a:cxnLst/>
              <a:rect l="textAreaLeft" t="textAreaTop" r="textAreaRight" b="textAreaBottom"/>
              <a:pathLst>
                <a:path w="1387" h="4664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5960" rIns="100800" bIns="75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2" name="Google Shape;1183;p41"/>
            <p:cNvSpPr/>
            <p:nvPr/>
          </p:nvSpPr>
          <p:spPr>
            <a:xfrm>
              <a:off x="3281040" y="3727440"/>
              <a:ext cx="20160" cy="21240"/>
            </a:xfrm>
            <a:custGeom>
              <a:avLst/>
              <a:gdLst>
                <a:gd name="textAreaLeft" fmla="*/ 0 w 20160"/>
                <a:gd name="textAreaRight" fmla="*/ 22680 w 20160"/>
                <a:gd name="textAreaTop" fmla="*/ 0 h 21240"/>
                <a:gd name="textAreaBottom" fmla="*/ 23760 h 21240"/>
              </a:gdLst>
              <a:ahLst/>
              <a:cxnLst/>
              <a:rect l="textAreaLeft" t="textAreaTop" r="textAreaRight" b="textAreaBottom"/>
              <a:pathLst>
                <a:path w="694" h="726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3" name="Google Shape;1184;p41"/>
            <p:cNvSpPr/>
            <p:nvPr/>
          </p:nvSpPr>
          <p:spPr>
            <a:xfrm>
              <a:off x="3440160" y="3592080"/>
              <a:ext cx="42840" cy="110520"/>
            </a:xfrm>
            <a:custGeom>
              <a:avLst/>
              <a:gdLst>
                <a:gd name="textAreaLeft" fmla="*/ 0 w 42840"/>
                <a:gd name="textAreaRight" fmla="*/ 45360 w 4284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1388" h="3467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4" name="Google Shape;1185;p41"/>
            <p:cNvSpPr/>
            <p:nvPr/>
          </p:nvSpPr>
          <p:spPr>
            <a:xfrm>
              <a:off x="3213360" y="3727440"/>
              <a:ext cx="156600" cy="132840"/>
            </a:xfrm>
            <a:custGeom>
              <a:avLst/>
              <a:gdLst>
                <a:gd name="textAreaLeft" fmla="*/ 0 w 156600"/>
                <a:gd name="textAreaRight" fmla="*/ 159120 w 156600"/>
                <a:gd name="textAreaTop" fmla="*/ 0 h 132840"/>
                <a:gd name="textAreaBottom" fmla="*/ 135360 h 132840"/>
              </a:gdLst>
              <a:ahLst/>
              <a:cxnLst/>
              <a:rect l="textAreaLeft" t="textAreaTop" r="textAreaRight" b="textAreaBottom"/>
              <a:pathLst>
                <a:path w="4884" h="416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5" name="Google Shape;1186;p41"/>
            <p:cNvSpPr/>
            <p:nvPr/>
          </p:nvSpPr>
          <p:spPr>
            <a:xfrm>
              <a:off x="3212280" y="3479040"/>
              <a:ext cx="156600" cy="87840"/>
            </a:xfrm>
            <a:custGeom>
              <a:avLst/>
              <a:gdLst>
                <a:gd name="textAreaLeft" fmla="*/ 0 w 156600"/>
                <a:gd name="textAreaRight" fmla="*/ 159120 w 156600"/>
                <a:gd name="textAreaTop" fmla="*/ 0 h 87840"/>
                <a:gd name="textAreaBottom" fmla="*/ 90360 h 87840"/>
              </a:gdLst>
              <a:ahLst/>
              <a:cxnLst/>
              <a:rect l="textAreaLeft" t="textAreaTop" r="textAreaRight" b="textAreaBottom"/>
              <a:pathLst>
                <a:path w="4884" h="2773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636" name="Google Shape;1187;p41"/>
          <p:cNvGrpSpPr/>
          <p:nvPr/>
        </p:nvGrpSpPr>
        <p:grpSpPr>
          <a:xfrm>
            <a:off x="5852160" y="2161080"/>
            <a:ext cx="383760" cy="312480"/>
            <a:chOff x="5852160" y="2161080"/>
            <a:chExt cx="383760" cy="312480"/>
          </a:xfrm>
        </p:grpSpPr>
        <p:sp>
          <p:nvSpPr>
            <p:cNvPr id="637" name="Google Shape;1188;p41"/>
            <p:cNvSpPr/>
            <p:nvPr/>
          </p:nvSpPr>
          <p:spPr>
            <a:xfrm>
              <a:off x="6180840" y="2296440"/>
              <a:ext cx="55080" cy="21240"/>
            </a:xfrm>
            <a:custGeom>
              <a:avLst/>
              <a:gdLst>
                <a:gd name="textAreaLeft" fmla="*/ 0 w 55080"/>
                <a:gd name="textAreaRight" fmla="*/ 57600 w 55080"/>
                <a:gd name="textAreaTop" fmla="*/ 0 h 21240"/>
                <a:gd name="textAreaBottom" fmla="*/ 23760 h 21240"/>
              </a:gdLst>
              <a:ahLst/>
              <a:cxnLst/>
              <a:rect l="textAreaLeft" t="textAreaTop" r="textAreaRight" b="textAreaBottom"/>
              <a:pathLst>
                <a:path w="1766" h="725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8" name="Google Shape;1189;p41"/>
            <p:cNvSpPr/>
            <p:nvPr/>
          </p:nvSpPr>
          <p:spPr>
            <a:xfrm>
              <a:off x="6167520" y="2342520"/>
              <a:ext cx="45720" cy="41760"/>
            </a:xfrm>
            <a:custGeom>
              <a:avLst/>
              <a:gdLst>
                <a:gd name="textAreaLeft" fmla="*/ 0 w 45720"/>
                <a:gd name="textAreaRight" fmla="*/ 48240 w 45720"/>
                <a:gd name="textAreaTop" fmla="*/ 0 h 41760"/>
                <a:gd name="textAreaBottom" fmla="*/ 44280 h 41760"/>
              </a:gdLst>
              <a:ahLst/>
              <a:cxnLst/>
              <a:rect l="textAreaLeft" t="textAreaTop" r="textAreaRight" b="textAreaBottom"/>
              <a:pathLst>
                <a:path w="1482" h="1355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9" name="Google Shape;1190;p41"/>
            <p:cNvSpPr/>
            <p:nvPr/>
          </p:nvSpPr>
          <p:spPr>
            <a:xfrm>
              <a:off x="6169320" y="2228760"/>
              <a:ext cx="43560" cy="4248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42480"/>
                <a:gd name="textAreaBottom" fmla="*/ 45000 h 42480"/>
              </a:gdLst>
              <a:ahLst/>
              <a:cxnLst/>
              <a:rect l="textAreaLeft" t="textAreaTop" r="textAreaRight" b="textAreaBottom"/>
              <a:pathLst>
                <a:path w="1419" h="138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2320" rIns="100800" bIns="22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40" name="Google Shape;1191;p41"/>
            <p:cNvSpPr/>
            <p:nvPr/>
          </p:nvSpPr>
          <p:spPr>
            <a:xfrm>
              <a:off x="5852160" y="2228760"/>
              <a:ext cx="135000" cy="133920"/>
            </a:xfrm>
            <a:custGeom>
              <a:avLst/>
              <a:gdLst>
                <a:gd name="textAreaLeft" fmla="*/ 0 w 135000"/>
                <a:gd name="textAreaRight" fmla="*/ 137520 w 135000"/>
                <a:gd name="textAreaTop" fmla="*/ 0 h 133920"/>
                <a:gd name="textAreaBottom" fmla="*/ 136440 h 133920"/>
              </a:gdLst>
              <a:ahLst/>
              <a:cxnLst/>
              <a:rect l="textAreaLeft" t="textAreaTop" r="textAreaRight" b="textAreaBottom"/>
              <a:pathLst>
                <a:path w="4222" h="4192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8040" rIns="100800" bIns="680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41" name="Google Shape;1192;p41"/>
            <p:cNvSpPr/>
            <p:nvPr/>
          </p:nvSpPr>
          <p:spPr>
            <a:xfrm>
              <a:off x="6099480" y="2161080"/>
              <a:ext cx="43560" cy="26964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269640"/>
                <a:gd name="textAreaBottom" fmla="*/ 272160 h 269640"/>
              </a:gdLst>
              <a:ahLst/>
              <a:cxnLst/>
              <a:rect l="textAreaLeft" t="textAreaTop" r="textAreaRight" b="textAreaBottom"/>
              <a:pathLst>
                <a:path w="1418" h="835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42" name="Google Shape;1193;p41"/>
            <p:cNvSpPr/>
            <p:nvPr/>
          </p:nvSpPr>
          <p:spPr>
            <a:xfrm>
              <a:off x="5919840" y="2385720"/>
              <a:ext cx="64080" cy="87840"/>
            </a:xfrm>
            <a:custGeom>
              <a:avLst/>
              <a:gdLst>
                <a:gd name="textAreaLeft" fmla="*/ 0 w 64080"/>
                <a:gd name="textAreaRight" fmla="*/ 66600 w 64080"/>
                <a:gd name="textAreaTop" fmla="*/ 0 h 87840"/>
                <a:gd name="textAreaBottom" fmla="*/ 90360 h 87840"/>
              </a:gdLst>
              <a:ahLst/>
              <a:cxnLst/>
              <a:rect l="textAreaLeft" t="textAreaTop" r="textAreaRight" b="textAreaBottom"/>
              <a:pathLst>
                <a:path w="2049" h="2773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43" name="Google Shape;1194;p41"/>
            <p:cNvSpPr/>
            <p:nvPr/>
          </p:nvSpPr>
          <p:spPr>
            <a:xfrm>
              <a:off x="6011280" y="2188800"/>
              <a:ext cx="65160" cy="210960"/>
            </a:xfrm>
            <a:custGeom>
              <a:avLst/>
              <a:gdLst>
                <a:gd name="textAreaLeft" fmla="*/ 0 w 65160"/>
                <a:gd name="textAreaRight" fmla="*/ 67680 w 65160"/>
                <a:gd name="textAreaTop" fmla="*/ 0 h 210960"/>
                <a:gd name="textAreaBottom" fmla="*/ 213480 h 210960"/>
              </a:gdLst>
              <a:ahLst/>
              <a:cxnLst/>
              <a:rect l="textAreaLeft" t="textAreaTop" r="textAreaRight" b="textAreaBottom"/>
              <a:pathLst>
                <a:path w="2080" h="6554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644" name="Google Shape;1195;p41"/>
          <p:cNvSpPr/>
          <p:nvPr/>
        </p:nvSpPr>
        <p:spPr>
          <a:xfrm>
            <a:off x="3780360" y="4821840"/>
            <a:ext cx="405360" cy="402840"/>
          </a:xfrm>
          <a:custGeom>
            <a:avLst/>
            <a:gdLst>
              <a:gd name="textAreaLeft" fmla="*/ 0 w 405360"/>
              <a:gd name="textAreaRight" fmla="*/ 407880 w 405360"/>
              <a:gd name="textAreaTop" fmla="*/ 0 h 402840"/>
              <a:gd name="textAreaBottom" fmla="*/ 405360 h 402840"/>
            </a:gdLst>
            <a:ahLst/>
            <a:cxnLst/>
            <a:rect l="textAreaLeft" t="textAreaTop" r="textAreaRight" b="textAreaBottom"/>
            <a:pathLst>
              <a:path w="12792" h="12713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28010</TotalTime>
  <Words>2816</Words>
  <Application>Microsoft Office PowerPoint</Application>
  <PresentationFormat>自訂</PresentationFormat>
  <Paragraphs>590</Paragraphs>
  <Slides>96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96</vt:i4>
      </vt:variant>
    </vt:vector>
  </HeadingPairs>
  <TitlesOfParts>
    <vt:vector size="108" baseType="lpstr">
      <vt:lpstr>DejaVu Sans</vt:lpstr>
      <vt:lpstr>Fira Sans</vt:lpstr>
      <vt:lpstr>Microsoft JhengHei Light</vt:lpstr>
      <vt:lpstr>OpenSymbol</vt:lpstr>
      <vt:lpstr>微軟正黑體</vt:lpstr>
      <vt:lpstr>標楷體</vt:lpstr>
      <vt:lpstr>Arial</vt:lpstr>
      <vt:lpstr>IBM Plex Sans</vt:lpstr>
      <vt:lpstr>Symbol</vt:lpstr>
      <vt:lpstr>Times New Roman</vt:lpstr>
      <vt:lpstr>Wingdings</vt:lpstr>
      <vt:lpstr>Office 佈景主題</vt:lpstr>
      <vt:lpstr>CICD 建置流程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Gitlab 版控流程情境一</vt:lpstr>
      <vt:lpstr>Gitlab版控流程情境二</vt:lpstr>
      <vt:lpstr>Gitlab版控流程情境三</vt:lpstr>
      <vt:lpstr>Gitlab版控流程情境四</vt:lpstr>
      <vt:lpstr>Gitlab版控流程情境五</vt:lpstr>
      <vt:lpstr>Gitlab版控流程情境六</vt:lpstr>
      <vt:lpstr>PowerPoint 簡報</vt:lpstr>
      <vt:lpstr>PowerPoint 簡報</vt:lpstr>
      <vt:lpstr>PowerPoint 簡報</vt:lpstr>
      <vt:lpstr>Clone Branch 進行開發</vt:lpstr>
      <vt:lpstr>Checkout Prod Tag</vt:lpstr>
      <vt:lpstr>Gitlab Issue Branch 命名規則</vt:lpstr>
      <vt:lpstr>Git create local Branch 進行開發</vt:lpstr>
      <vt:lpstr>PowerPoint 簡報</vt:lpstr>
      <vt:lpstr>Push local Branch To Remote (一)</vt:lpstr>
      <vt:lpstr>Push local Branch To Remote (二)</vt:lpstr>
      <vt:lpstr>Push local Branch To Remote (三)</vt:lpstr>
      <vt:lpstr>Push local Branch To Remote (四)</vt:lpstr>
      <vt:lpstr>PowerPoint 簡報</vt:lpstr>
      <vt:lpstr>Issue Branch Merge to Dev Branch (一)</vt:lpstr>
      <vt:lpstr>PowerPoint 簡報</vt:lpstr>
      <vt:lpstr>PowerPoint 簡報</vt:lpstr>
      <vt:lpstr>PowerPoint 簡報</vt:lpstr>
      <vt:lpstr>PowerPoint 簡報</vt:lpstr>
      <vt:lpstr>Gitlab Merge 注意事項</vt:lpstr>
      <vt:lpstr>Gitlab MR 衝突提示畫面</vt:lpstr>
      <vt:lpstr>Gitlab 解決衝突畫面(一)</vt:lpstr>
      <vt:lpstr>Gitlab 解決衝突畫面(二)</vt:lpstr>
      <vt:lpstr>Gitlab 解決衝突後 Merge</vt:lpstr>
      <vt:lpstr>PowerPoint 簡報</vt:lpstr>
      <vt:lpstr>Jenkins – 主頁</vt:lpstr>
      <vt:lpstr>Jenkins – 點選系統 Folder</vt:lpstr>
      <vt:lpstr>Jenkins – 找到對應環境的 pipeline</vt:lpstr>
      <vt:lpstr>Jenkins – 建立 pipeline (一)</vt:lpstr>
      <vt:lpstr>Jenkins – 建立 pipeline (二)</vt:lpstr>
      <vt:lpstr>Pipeline – 主頁</vt:lpstr>
      <vt:lpstr>編輯 pipeline - environment</vt:lpstr>
      <vt:lpstr>編輯 pipeline – check env</vt:lpstr>
      <vt:lpstr>編輯 pipeline – workspace init</vt:lpstr>
      <vt:lpstr>編輯 pipeline - checkout</vt:lpstr>
      <vt:lpstr>編輯 pipeline – package</vt:lpstr>
      <vt:lpstr>編輯 pipeline – push to Nexus</vt:lpstr>
      <vt:lpstr>編輯 pipeline – Download form Nexus</vt:lpstr>
      <vt:lpstr>編輯 pipeline – deploy and restart</vt:lpstr>
      <vt:lpstr>PowerPoint 簡報</vt:lpstr>
      <vt:lpstr>Gitlab Merge 與 Revert 操作一</vt:lpstr>
      <vt:lpstr>Gitlab Merge 與 Revert 操作二</vt:lpstr>
      <vt:lpstr>Gitlab Merge 與 Revert 操作三</vt:lpstr>
      <vt:lpstr>Gitlab Merge 與 Revert 操作四</vt:lpstr>
      <vt:lpstr>Gitlab Merge 與 Revert 操作五</vt:lpstr>
      <vt:lpstr>Gitlab Merge 與 Revert 操作六</vt:lpstr>
      <vt:lpstr>Gitlab Merge 與 Revert 操作七</vt:lpstr>
      <vt:lpstr>Gitlab Merge 與 Revert 操作八</vt:lpstr>
      <vt:lpstr>Gitlab Merge 與 Revert 操作九</vt:lpstr>
      <vt:lpstr>Gitlab Merge 與 Revert 操作十</vt:lpstr>
      <vt:lpstr>Gitlab Merge 與 Revert 操作十一</vt:lpstr>
      <vt:lpstr>Gitlab Merge 與 Revert 操作十二</vt:lpstr>
      <vt:lpstr>Gitlab Merge 與 Revert 操作十三</vt:lpstr>
      <vt:lpstr>Gitlab Merge 與 Revert 操作十四</vt:lpstr>
      <vt:lpstr>Gitlab Merge 與 Revert 操作十五</vt:lpstr>
      <vt:lpstr>Gitlab Merge 與 Revert 操作十六</vt:lpstr>
      <vt:lpstr>Gitlab Tag 命名規則</vt:lpstr>
      <vt:lpstr>Gitlab Create Tag (一)</vt:lpstr>
      <vt:lpstr>Gitlab Create Tag (二)</vt:lpstr>
      <vt:lpstr>Gitlab Create Tag (三)</vt:lpstr>
      <vt:lpstr>PowerPoint 簡報</vt:lpstr>
      <vt:lpstr>PowerPoint 簡報</vt:lpstr>
      <vt:lpstr>PowerPoint 簡報</vt:lpstr>
      <vt:lpstr>PowerPoint 簡報</vt:lpstr>
      <vt:lpstr>Eclipse 設定 spring.profiles.active </vt:lpstr>
      <vt:lpstr>IDEA 設定 spring.profiles.active </vt:lpstr>
      <vt:lpstr>命令行參數設定 spring.profiles.active </vt:lpstr>
      <vt:lpstr>Tomcat設定 spring.profiles.active </vt:lpstr>
      <vt:lpstr>Tomcat設定 spring.profiles.active </vt:lpstr>
      <vt:lpstr>Tomcat設定 spring.profiles.active </vt:lpstr>
      <vt:lpstr>Tomcat設定 spring.profiles.active </vt:lpstr>
      <vt:lpstr>套件來源 Nexus 內部開發本機設定(一)</vt:lpstr>
      <vt:lpstr>套件來源 Nexus 內部開發本機設定(二)</vt:lpstr>
      <vt:lpstr>PowerPoint 簡報</vt:lpstr>
      <vt:lpstr>PowerPoint 簡報</vt:lpstr>
      <vt:lpstr>PowerPoint 簡報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subject/>
  <dc:creator>user</dc:creator>
  <dc:description/>
  <cp:lastModifiedBy>吳宗樺</cp:lastModifiedBy>
  <cp:revision>729</cp:revision>
  <cp:lastPrinted>2021-10-04T02:16:34Z</cp:lastPrinted>
  <dcterms:created xsi:type="dcterms:W3CDTF">2020-09-24T07:39:29Z</dcterms:created>
  <dcterms:modified xsi:type="dcterms:W3CDTF">2025-07-15T02:49:24Z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35</vt:i4>
  </property>
  <property fmtid="{D5CDD505-2E9C-101B-9397-08002B2CF9AE}" pid="3" name="PresentationFormat">
    <vt:lpwstr>自訂</vt:lpwstr>
  </property>
  <property fmtid="{D5CDD505-2E9C-101B-9397-08002B2CF9AE}" pid="4" name="Slides">
    <vt:i4>96</vt:i4>
  </property>
</Properties>
</file>